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sldIdLst>
    <p:sldId id="259" r:id="rId2"/>
    <p:sldId id="267" r:id="rId3"/>
    <p:sldId id="260" r:id="rId4"/>
    <p:sldId id="268" r:id="rId5"/>
    <p:sldId id="269" r:id="rId6"/>
    <p:sldId id="270" r:id="rId7"/>
    <p:sldId id="261" r:id="rId8"/>
    <p:sldId id="271" r:id="rId9"/>
    <p:sldId id="272" r:id="rId10"/>
    <p:sldId id="273" r:id="rId11"/>
    <p:sldId id="274" r:id="rId12"/>
    <p:sldId id="275" r:id="rId13"/>
    <p:sldId id="262" r:id="rId14"/>
    <p:sldId id="277" r:id="rId15"/>
    <p:sldId id="276" r:id="rId16"/>
    <p:sldId id="278" r:id="rId17"/>
    <p:sldId id="279" r:id="rId18"/>
    <p:sldId id="280" r:id="rId19"/>
    <p:sldId id="263" r:id="rId20"/>
    <p:sldId id="281" r:id="rId21"/>
    <p:sldId id="282" r:id="rId22"/>
    <p:sldId id="283" r:id="rId23"/>
    <p:sldId id="284" r:id="rId24"/>
    <p:sldId id="285" r:id="rId25"/>
    <p:sldId id="264" r:id="rId26"/>
    <p:sldId id="286" r:id="rId27"/>
    <p:sldId id="287" r:id="rId28"/>
    <p:sldId id="288" r:id="rId29"/>
    <p:sldId id="289" r:id="rId30"/>
    <p:sldId id="290" r:id="rId31"/>
    <p:sldId id="265" r:id="rId32"/>
    <p:sldId id="291" r:id="rId33"/>
    <p:sldId id="292" r:id="rId34"/>
    <p:sldId id="293" r:id="rId35"/>
    <p:sldId id="266" r:id="rId36"/>
    <p:sldId id="294" r:id="rId37"/>
  </p:sldIdLst>
  <p:sldSz cx="24153813" cy="13716000"/>
  <p:notesSz cx="6858000" cy="9144000"/>
  <p:defaultTextStyle>
    <a:defPPr>
      <a:defRPr lang="es-ES"/>
    </a:defPPr>
    <a:lvl1pPr marL="0" algn="l" defTabSz="1817736" rtl="0" eaLnBrk="1" latinLnBrk="0" hangingPunct="1">
      <a:defRPr sz="3578" kern="1200">
        <a:solidFill>
          <a:schemeClr val="tx1"/>
        </a:solidFill>
        <a:latin typeface="+mn-lt"/>
        <a:ea typeface="+mn-ea"/>
        <a:cs typeface="+mn-cs"/>
      </a:defRPr>
    </a:lvl1pPr>
    <a:lvl2pPr marL="908868" algn="l" defTabSz="1817736" rtl="0" eaLnBrk="1" latinLnBrk="0" hangingPunct="1">
      <a:defRPr sz="3578" kern="1200">
        <a:solidFill>
          <a:schemeClr val="tx1"/>
        </a:solidFill>
        <a:latin typeface="+mn-lt"/>
        <a:ea typeface="+mn-ea"/>
        <a:cs typeface="+mn-cs"/>
      </a:defRPr>
    </a:lvl2pPr>
    <a:lvl3pPr marL="1817736" algn="l" defTabSz="1817736" rtl="0" eaLnBrk="1" latinLnBrk="0" hangingPunct="1">
      <a:defRPr sz="3578" kern="1200">
        <a:solidFill>
          <a:schemeClr val="tx1"/>
        </a:solidFill>
        <a:latin typeface="+mn-lt"/>
        <a:ea typeface="+mn-ea"/>
        <a:cs typeface="+mn-cs"/>
      </a:defRPr>
    </a:lvl3pPr>
    <a:lvl4pPr marL="2726604" algn="l" defTabSz="1817736" rtl="0" eaLnBrk="1" latinLnBrk="0" hangingPunct="1">
      <a:defRPr sz="3578" kern="1200">
        <a:solidFill>
          <a:schemeClr val="tx1"/>
        </a:solidFill>
        <a:latin typeface="+mn-lt"/>
        <a:ea typeface="+mn-ea"/>
        <a:cs typeface="+mn-cs"/>
      </a:defRPr>
    </a:lvl4pPr>
    <a:lvl5pPr marL="3635472" algn="l" defTabSz="1817736" rtl="0" eaLnBrk="1" latinLnBrk="0" hangingPunct="1">
      <a:defRPr sz="3578" kern="1200">
        <a:solidFill>
          <a:schemeClr val="tx1"/>
        </a:solidFill>
        <a:latin typeface="+mn-lt"/>
        <a:ea typeface="+mn-ea"/>
        <a:cs typeface="+mn-cs"/>
      </a:defRPr>
    </a:lvl5pPr>
    <a:lvl6pPr marL="4544339" algn="l" defTabSz="1817736" rtl="0" eaLnBrk="1" latinLnBrk="0" hangingPunct="1">
      <a:defRPr sz="3578" kern="1200">
        <a:solidFill>
          <a:schemeClr val="tx1"/>
        </a:solidFill>
        <a:latin typeface="+mn-lt"/>
        <a:ea typeface="+mn-ea"/>
        <a:cs typeface="+mn-cs"/>
      </a:defRPr>
    </a:lvl6pPr>
    <a:lvl7pPr marL="5453207" algn="l" defTabSz="1817736" rtl="0" eaLnBrk="1" latinLnBrk="0" hangingPunct="1">
      <a:defRPr sz="3578" kern="1200">
        <a:solidFill>
          <a:schemeClr val="tx1"/>
        </a:solidFill>
        <a:latin typeface="+mn-lt"/>
        <a:ea typeface="+mn-ea"/>
        <a:cs typeface="+mn-cs"/>
      </a:defRPr>
    </a:lvl7pPr>
    <a:lvl8pPr marL="6362075" algn="l" defTabSz="1817736" rtl="0" eaLnBrk="1" latinLnBrk="0" hangingPunct="1">
      <a:defRPr sz="3578" kern="1200">
        <a:solidFill>
          <a:schemeClr val="tx1"/>
        </a:solidFill>
        <a:latin typeface="+mn-lt"/>
        <a:ea typeface="+mn-ea"/>
        <a:cs typeface="+mn-cs"/>
      </a:defRPr>
    </a:lvl8pPr>
    <a:lvl9pPr marL="7270943" algn="l" defTabSz="1817736" rtl="0" eaLnBrk="1" latinLnBrk="0" hangingPunct="1">
      <a:defRPr sz="3578"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29" autoAdjust="0"/>
    <p:restoredTop sz="94660"/>
  </p:normalViewPr>
  <p:slideViewPr>
    <p:cSldViewPr snapToGrid="0">
      <p:cViewPr varScale="1">
        <p:scale>
          <a:sx n="41" d="100"/>
          <a:sy n="41" d="100"/>
        </p:scale>
        <p:origin x="20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3019227" y="2244726"/>
            <a:ext cx="18115360" cy="4775200"/>
          </a:xfrm>
        </p:spPr>
        <p:txBody>
          <a:bodyPr anchor="b"/>
          <a:lstStyle>
            <a:lvl1pPr algn="ctr">
              <a:defRPr sz="11887"/>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3019227" y="7204076"/>
            <a:ext cx="18115360" cy="3311524"/>
          </a:xfrm>
        </p:spPr>
        <p:txBody>
          <a:bodyPr/>
          <a:lstStyle>
            <a:lvl1pPr marL="0" indent="0" algn="ctr">
              <a:buNone/>
              <a:defRPr sz="4755"/>
            </a:lvl1pPr>
            <a:lvl2pPr marL="905759" indent="0" algn="ctr">
              <a:buNone/>
              <a:defRPr sz="3962"/>
            </a:lvl2pPr>
            <a:lvl3pPr marL="1811518" indent="0" algn="ctr">
              <a:buNone/>
              <a:defRPr sz="3566"/>
            </a:lvl3pPr>
            <a:lvl4pPr marL="2717277" indent="0" algn="ctr">
              <a:buNone/>
              <a:defRPr sz="3170"/>
            </a:lvl4pPr>
            <a:lvl5pPr marL="3623036" indent="0" algn="ctr">
              <a:buNone/>
              <a:defRPr sz="3170"/>
            </a:lvl5pPr>
            <a:lvl6pPr marL="4528795" indent="0" algn="ctr">
              <a:buNone/>
              <a:defRPr sz="3170"/>
            </a:lvl6pPr>
            <a:lvl7pPr marL="5434554" indent="0" algn="ctr">
              <a:buNone/>
              <a:defRPr sz="3170"/>
            </a:lvl7pPr>
            <a:lvl8pPr marL="6340312" indent="0" algn="ctr">
              <a:buNone/>
              <a:defRPr sz="3170"/>
            </a:lvl8pPr>
            <a:lvl9pPr marL="7246071" indent="0" algn="ctr">
              <a:buNone/>
              <a:defRPr sz="3170"/>
            </a:lvl9pPr>
          </a:lstStyle>
          <a:p>
            <a:r>
              <a:rPr lang="es-ES" smtClean="0"/>
              <a:t>Haga clic para editar el estilo de subtítulo del patrón</a:t>
            </a:r>
            <a:endParaRPr lang="en-US" dirty="0"/>
          </a:p>
        </p:txBody>
      </p:sp>
      <p:sp>
        <p:nvSpPr>
          <p:cNvPr id="4" name="Date Placeholder 3"/>
          <p:cNvSpPr>
            <a:spLocks noGrp="1"/>
          </p:cNvSpPr>
          <p:nvPr>
            <p:ph type="dt" sz="half" idx="10"/>
          </p:nvPr>
        </p:nvSpPr>
        <p:spPr/>
        <p:txBody>
          <a:bodyPr/>
          <a:lstStyle/>
          <a:p>
            <a:fld id="{F7E13DDE-18AD-4FC9-8502-09D016D5FF0B}" type="datetimeFigureOut">
              <a:rPr lang="es-ES" smtClean="0"/>
              <a:t>10/04/2023</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202D9278-500F-413A-8CBB-4FADF3DD7955}" type="slidenum">
              <a:rPr lang="es-ES" smtClean="0"/>
              <a:t>‹Nº›</a:t>
            </a:fld>
            <a:endParaRPr lang="es-ES"/>
          </a:p>
        </p:txBody>
      </p:sp>
    </p:spTree>
    <p:extLst>
      <p:ext uri="{BB962C8B-B14F-4D97-AF65-F5344CB8AC3E}">
        <p14:creationId xmlns:p14="http://schemas.microsoft.com/office/powerpoint/2010/main" val="1687950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F7E13DDE-18AD-4FC9-8502-09D016D5FF0B}" type="datetimeFigureOut">
              <a:rPr lang="es-ES" smtClean="0"/>
              <a:t>10/04/2023</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202D9278-500F-413A-8CBB-4FADF3DD7955}" type="slidenum">
              <a:rPr lang="es-ES" smtClean="0"/>
              <a:t>‹Nº›</a:t>
            </a:fld>
            <a:endParaRPr lang="es-ES"/>
          </a:p>
        </p:txBody>
      </p:sp>
    </p:spTree>
    <p:extLst>
      <p:ext uri="{BB962C8B-B14F-4D97-AF65-F5344CB8AC3E}">
        <p14:creationId xmlns:p14="http://schemas.microsoft.com/office/powerpoint/2010/main" val="1055988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647994" y="3419477"/>
            <a:ext cx="20832664" cy="5705474"/>
          </a:xfrm>
        </p:spPr>
        <p:txBody>
          <a:bodyPr anchor="b"/>
          <a:lstStyle>
            <a:lvl1pPr>
              <a:defRPr sz="11887"/>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647994" y="9178927"/>
            <a:ext cx="20832664" cy="3000374"/>
          </a:xfrm>
        </p:spPr>
        <p:txBody>
          <a:bodyPr/>
          <a:lstStyle>
            <a:lvl1pPr marL="0" indent="0">
              <a:buNone/>
              <a:defRPr sz="4755">
                <a:solidFill>
                  <a:schemeClr val="tx1">
                    <a:tint val="75000"/>
                  </a:schemeClr>
                </a:solidFill>
              </a:defRPr>
            </a:lvl1pPr>
            <a:lvl2pPr marL="905759" indent="0">
              <a:buNone/>
              <a:defRPr sz="3962">
                <a:solidFill>
                  <a:schemeClr val="tx1">
                    <a:tint val="75000"/>
                  </a:schemeClr>
                </a:solidFill>
              </a:defRPr>
            </a:lvl2pPr>
            <a:lvl3pPr marL="1811518" indent="0">
              <a:buNone/>
              <a:defRPr sz="3566">
                <a:solidFill>
                  <a:schemeClr val="tx1">
                    <a:tint val="75000"/>
                  </a:schemeClr>
                </a:solidFill>
              </a:defRPr>
            </a:lvl3pPr>
            <a:lvl4pPr marL="2717277" indent="0">
              <a:buNone/>
              <a:defRPr sz="3170">
                <a:solidFill>
                  <a:schemeClr val="tx1">
                    <a:tint val="75000"/>
                  </a:schemeClr>
                </a:solidFill>
              </a:defRPr>
            </a:lvl4pPr>
            <a:lvl5pPr marL="3623036" indent="0">
              <a:buNone/>
              <a:defRPr sz="3170">
                <a:solidFill>
                  <a:schemeClr val="tx1">
                    <a:tint val="75000"/>
                  </a:schemeClr>
                </a:solidFill>
              </a:defRPr>
            </a:lvl5pPr>
            <a:lvl6pPr marL="4528795" indent="0">
              <a:buNone/>
              <a:defRPr sz="3170">
                <a:solidFill>
                  <a:schemeClr val="tx1">
                    <a:tint val="75000"/>
                  </a:schemeClr>
                </a:solidFill>
              </a:defRPr>
            </a:lvl6pPr>
            <a:lvl7pPr marL="5434554" indent="0">
              <a:buNone/>
              <a:defRPr sz="3170">
                <a:solidFill>
                  <a:schemeClr val="tx1">
                    <a:tint val="75000"/>
                  </a:schemeClr>
                </a:solidFill>
              </a:defRPr>
            </a:lvl7pPr>
            <a:lvl8pPr marL="6340312" indent="0">
              <a:buNone/>
              <a:defRPr sz="3170">
                <a:solidFill>
                  <a:schemeClr val="tx1">
                    <a:tint val="75000"/>
                  </a:schemeClr>
                </a:solidFill>
              </a:defRPr>
            </a:lvl8pPr>
            <a:lvl9pPr marL="7246071" indent="0">
              <a:buNone/>
              <a:defRPr sz="317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F7E13DDE-18AD-4FC9-8502-09D016D5FF0B}" type="datetimeFigureOut">
              <a:rPr lang="es-ES" smtClean="0"/>
              <a:t>10/04/2023</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202D9278-500F-413A-8CBB-4FADF3DD7955}" type="slidenum">
              <a:rPr lang="es-ES" smtClean="0"/>
              <a:t>‹Nº›</a:t>
            </a:fld>
            <a:endParaRPr lang="es-ES"/>
          </a:p>
        </p:txBody>
      </p:sp>
    </p:spTree>
    <p:extLst>
      <p:ext uri="{BB962C8B-B14F-4D97-AF65-F5344CB8AC3E}">
        <p14:creationId xmlns:p14="http://schemas.microsoft.com/office/powerpoint/2010/main" val="7166984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1660574" y="3651250"/>
            <a:ext cx="10265371" cy="8702676"/>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12227868" y="3651250"/>
            <a:ext cx="10265371" cy="8702676"/>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F7E13DDE-18AD-4FC9-8502-09D016D5FF0B}" type="datetimeFigureOut">
              <a:rPr lang="es-ES" smtClean="0"/>
              <a:t>10/04/2023</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202D9278-500F-413A-8CBB-4FADF3DD7955}" type="slidenum">
              <a:rPr lang="es-ES" smtClean="0"/>
              <a:t>‹Nº›</a:t>
            </a:fld>
            <a:endParaRPr lang="es-ES"/>
          </a:p>
        </p:txBody>
      </p:sp>
    </p:spTree>
    <p:extLst>
      <p:ext uri="{BB962C8B-B14F-4D97-AF65-F5344CB8AC3E}">
        <p14:creationId xmlns:p14="http://schemas.microsoft.com/office/powerpoint/2010/main" val="15552166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1663721" y="730251"/>
            <a:ext cx="20832664" cy="2651126"/>
          </a:xfrm>
        </p:spPr>
        <p:txBody>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663722" y="3362326"/>
            <a:ext cx="10218194" cy="1647824"/>
          </a:xfrm>
        </p:spPr>
        <p:txBody>
          <a:bodyPr anchor="b"/>
          <a:lstStyle>
            <a:lvl1pPr marL="0" indent="0">
              <a:buNone/>
              <a:defRPr sz="4755" b="1"/>
            </a:lvl1pPr>
            <a:lvl2pPr marL="905759" indent="0">
              <a:buNone/>
              <a:defRPr sz="3962" b="1"/>
            </a:lvl2pPr>
            <a:lvl3pPr marL="1811518" indent="0">
              <a:buNone/>
              <a:defRPr sz="3566" b="1"/>
            </a:lvl3pPr>
            <a:lvl4pPr marL="2717277" indent="0">
              <a:buNone/>
              <a:defRPr sz="3170" b="1"/>
            </a:lvl4pPr>
            <a:lvl5pPr marL="3623036" indent="0">
              <a:buNone/>
              <a:defRPr sz="3170" b="1"/>
            </a:lvl5pPr>
            <a:lvl6pPr marL="4528795" indent="0">
              <a:buNone/>
              <a:defRPr sz="3170" b="1"/>
            </a:lvl6pPr>
            <a:lvl7pPr marL="5434554" indent="0">
              <a:buNone/>
              <a:defRPr sz="3170" b="1"/>
            </a:lvl7pPr>
            <a:lvl8pPr marL="6340312" indent="0">
              <a:buNone/>
              <a:defRPr sz="3170" b="1"/>
            </a:lvl8pPr>
            <a:lvl9pPr marL="7246071" indent="0">
              <a:buNone/>
              <a:defRPr sz="3170" b="1"/>
            </a:lvl9pPr>
          </a:lstStyle>
          <a:p>
            <a:pPr lvl="0"/>
            <a:r>
              <a:rPr lang="es-ES" smtClean="0"/>
              <a:t>Editar el estilo de texto del patrón</a:t>
            </a:r>
          </a:p>
        </p:txBody>
      </p:sp>
      <p:sp>
        <p:nvSpPr>
          <p:cNvPr id="4" name="Content Placeholder 3"/>
          <p:cNvSpPr>
            <a:spLocks noGrp="1"/>
          </p:cNvSpPr>
          <p:nvPr>
            <p:ph sz="half" idx="2"/>
          </p:nvPr>
        </p:nvSpPr>
        <p:spPr>
          <a:xfrm>
            <a:off x="1663722" y="5010150"/>
            <a:ext cx="10218194" cy="7369176"/>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12227868" y="3362326"/>
            <a:ext cx="10268517" cy="1647824"/>
          </a:xfrm>
        </p:spPr>
        <p:txBody>
          <a:bodyPr anchor="b"/>
          <a:lstStyle>
            <a:lvl1pPr marL="0" indent="0">
              <a:buNone/>
              <a:defRPr sz="4755" b="1"/>
            </a:lvl1pPr>
            <a:lvl2pPr marL="905759" indent="0">
              <a:buNone/>
              <a:defRPr sz="3962" b="1"/>
            </a:lvl2pPr>
            <a:lvl3pPr marL="1811518" indent="0">
              <a:buNone/>
              <a:defRPr sz="3566" b="1"/>
            </a:lvl3pPr>
            <a:lvl4pPr marL="2717277" indent="0">
              <a:buNone/>
              <a:defRPr sz="3170" b="1"/>
            </a:lvl4pPr>
            <a:lvl5pPr marL="3623036" indent="0">
              <a:buNone/>
              <a:defRPr sz="3170" b="1"/>
            </a:lvl5pPr>
            <a:lvl6pPr marL="4528795" indent="0">
              <a:buNone/>
              <a:defRPr sz="3170" b="1"/>
            </a:lvl6pPr>
            <a:lvl7pPr marL="5434554" indent="0">
              <a:buNone/>
              <a:defRPr sz="3170" b="1"/>
            </a:lvl7pPr>
            <a:lvl8pPr marL="6340312" indent="0">
              <a:buNone/>
              <a:defRPr sz="3170" b="1"/>
            </a:lvl8pPr>
            <a:lvl9pPr marL="7246071" indent="0">
              <a:buNone/>
              <a:defRPr sz="3170" b="1"/>
            </a:lvl9pPr>
          </a:lstStyle>
          <a:p>
            <a:pPr lvl="0"/>
            <a:r>
              <a:rPr lang="es-ES" smtClean="0"/>
              <a:t>Editar el estilo de texto del patrón</a:t>
            </a:r>
          </a:p>
        </p:txBody>
      </p:sp>
      <p:sp>
        <p:nvSpPr>
          <p:cNvPr id="6" name="Content Placeholder 5"/>
          <p:cNvSpPr>
            <a:spLocks noGrp="1"/>
          </p:cNvSpPr>
          <p:nvPr>
            <p:ph sz="quarter" idx="4"/>
          </p:nvPr>
        </p:nvSpPr>
        <p:spPr>
          <a:xfrm>
            <a:off x="12227868" y="5010150"/>
            <a:ext cx="10268517" cy="7369176"/>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F7E13DDE-18AD-4FC9-8502-09D016D5FF0B}" type="datetimeFigureOut">
              <a:rPr lang="es-ES" smtClean="0"/>
              <a:t>10/04/2023</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202D9278-500F-413A-8CBB-4FADF3DD7955}" type="slidenum">
              <a:rPr lang="es-ES" smtClean="0"/>
              <a:t>‹Nº›</a:t>
            </a:fld>
            <a:endParaRPr lang="es-ES"/>
          </a:p>
        </p:txBody>
      </p:sp>
    </p:spTree>
    <p:extLst>
      <p:ext uri="{BB962C8B-B14F-4D97-AF65-F5344CB8AC3E}">
        <p14:creationId xmlns:p14="http://schemas.microsoft.com/office/powerpoint/2010/main" val="26767164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F7E13DDE-18AD-4FC9-8502-09D016D5FF0B}" type="datetimeFigureOut">
              <a:rPr lang="es-ES" smtClean="0"/>
              <a:t>10/04/2023</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202D9278-500F-413A-8CBB-4FADF3DD7955}" type="slidenum">
              <a:rPr lang="es-ES" smtClean="0"/>
              <a:t>‹Nº›</a:t>
            </a:fld>
            <a:endParaRPr lang="es-ES"/>
          </a:p>
        </p:txBody>
      </p:sp>
    </p:spTree>
    <p:extLst>
      <p:ext uri="{BB962C8B-B14F-4D97-AF65-F5344CB8AC3E}">
        <p14:creationId xmlns:p14="http://schemas.microsoft.com/office/powerpoint/2010/main" val="15721463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7E13DDE-18AD-4FC9-8502-09D016D5FF0B}" type="datetimeFigureOut">
              <a:rPr lang="es-ES" smtClean="0"/>
              <a:t>10/04/2023</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202D9278-500F-413A-8CBB-4FADF3DD7955}" type="slidenum">
              <a:rPr lang="es-ES" smtClean="0"/>
              <a:t>‹Nº›</a:t>
            </a:fld>
            <a:endParaRPr lang="es-ES"/>
          </a:p>
        </p:txBody>
      </p:sp>
    </p:spTree>
    <p:extLst>
      <p:ext uri="{BB962C8B-B14F-4D97-AF65-F5344CB8AC3E}">
        <p14:creationId xmlns:p14="http://schemas.microsoft.com/office/powerpoint/2010/main" val="13104062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663722" y="914400"/>
            <a:ext cx="7790233" cy="3200400"/>
          </a:xfrm>
        </p:spPr>
        <p:txBody>
          <a:bodyPr anchor="b"/>
          <a:lstStyle>
            <a:lvl1pPr>
              <a:defRPr sz="634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10268516" y="1974851"/>
            <a:ext cx="12227868" cy="9747250"/>
          </a:xfrm>
        </p:spPr>
        <p:txBody>
          <a:bodyPr/>
          <a:lstStyle>
            <a:lvl1pPr>
              <a:defRPr sz="6340"/>
            </a:lvl1pPr>
            <a:lvl2pPr>
              <a:defRPr sz="5547"/>
            </a:lvl2pPr>
            <a:lvl3pPr>
              <a:defRPr sz="4755"/>
            </a:lvl3pPr>
            <a:lvl4pPr>
              <a:defRPr sz="3962"/>
            </a:lvl4pPr>
            <a:lvl5pPr>
              <a:defRPr sz="3962"/>
            </a:lvl5pPr>
            <a:lvl6pPr>
              <a:defRPr sz="3962"/>
            </a:lvl6pPr>
            <a:lvl7pPr>
              <a:defRPr sz="3962"/>
            </a:lvl7pPr>
            <a:lvl8pPr>
              <a:defRPr sz="3962"/>
            </a:lvl8pPr>
            <a:lvl9pPr>
              <a:defRPr sz="3962"/>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1663722" y="4114800"/>
            <a:ext cx="7790233" cy="7623176"/>
          </a:xfrm>
        </p:spPr>
        <p:txBody>
          <a:bodyPr/>
          <a:lstStyle>
            <a:lvl1pPr marL="0" indent="0">
              <a:buNone/>
              <a:defRPr sz="3170"/>
            </a:lvl1pPr>
            <a:lvl2pPr marL="905759" indent="0">
              <a:buNone/>
              <a:defRPr sz="2774"/>
            </a:lvl2pPr>
            <a:lvl3pPr marL="1811518" indent="0">
              <a:buNone/>
              <a:defRPr sz="2377"/>
            </a:lvl3pPr>
            <a:lvl4pPr marL="2717277" indent="0">
              <a:buNone/>
              <a:defRPr sz="1981"/>
            </a:lvl4pPr>
            <a:lvl5pPr marL="3623036" indent="0">
              <a:buNone/>
              <a:defRPr sz="1981"/>
            </a:lvl5pPr>
            <a:lvl6pPr marL="4528795" indent="0">
              <a:buNone/>
              <a:defRPr sz="1981"/>
            </a:lvl6pPr>
            <a:lvl7pPr marL="5434554" indent="0">
              <a:buNone/>
              <a:defRPr sz="1981"/>
            </a:lvl7pPr>
            <a:lvl8pPr marL="6340312" indent="0">
              <a:buNone/>
              <a:defRPr sz="1981"/>
            </a:lvl8pPr>
            <a:lvl9pPr marL="7246071" indent="0">
              <a:buNone/>
              <a:defRPr sz="1981"/>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fld id="{F7E13DDE-18AD-4FC9-8502-09D016D5FF0B}" type="datetimeFigureOut">
              <a:rPr lang="es-ES" smtClean="0"/>
              <a:t>10/04/2023</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202D9278-500F-413A-8CBB-4FADF3DD7955}" type="slidenum">
              <a:rPr lang="es-ES" smtClean="0"/>
              <a:t>‹Nº›</a:t>
            </a:fld>
            <a:endParaRPr lang="es-ES"/>
          </a:p>
        </p:txBody>
      </p:sp>
    </p:spTree>
    <p:extLst>
      <p:ext uri="{BB962C8B-B14F-4D97-AF65-F5344CB8AC3E}">
        <p14:creationId xmlns:p14="http://schemas.microsoft.com/office/powerpoint/2010/main" val="35688210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663722" y="914400"/>
            <a:ext cx="7790233" cy="3200400"/>
          </a:xfrm>
        </p:spPr>
        <p:txBody>
          <a:bodyPr anchor="b"/>
          <a:lstStyle>
            <a:lvl1pPr>
              <a:defRPr sz="634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10268516" y="1974851"/>
            <a:ext cx="12227868" cy="9747250"/>
          </a:xfrm>
        </p:spPr>
        <p:txBody>
          <a:bodyPr anchor="t"/>
          <a:lstStyle>
            <a:lvl1pPr marL="0" indent="0">
              <a:buNone/>
              <a:defRPr sz="6340"/>
            </a:lvl1pPr>
            <a:lvl2pPr marL="905759" indent="0">
              <a:buNone/>
              <a:defRPr sz="5547"/>
            </a:lvl2pPr>
            <a:lvl3pPr marL="1811518" indent="0">
              <a:buNone/>
              <a:defRPr sz="4755"/>
            </a:lvl3pPr>
            <a:lvl4pPr marL="2717277" indent="0">
              <a:buNone/>
              <a:defRPr sz="3962"/>
            </a:lvl4pPr>
            <a:lvl5pPr marL="3623036" indent="0">
              <a:buNone/>
              <a:defRPr sz="3962"/>
            </a:lvl5pPr>
            <a:lvl6pPr marL="4528795" indent="0">
              <a:buNone/>
              <a:defRPr sz="3962"/>
            </a:lvl6pPr>
            <a:lvl7pPr marL="5434554" indent="0">
              <a:buNone/>
              <a:defRPr sz="3962"/>
            </a:lvl7pPr>
            <a:lvl8pPr marL="6340312" indent="0">
              <a:buNone/>
              <a:defRPr sz="3962"/>
            </a:lvl8pPr>
            <a:lvl9pPr marL="7246071" indent="0">
              <a:buNone/>
              <a:defRPr sz="3962"/>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1663722" y="4114800"/>
            <a:ext cx="7790233" cy="7623176"/>
          </a:xfrm>
        </p:spPr>
        <p:txBody>
          <a:bodyPr/>
          <a:lstStyle>
            <a:lvl1pPr marL="0" indent="0">
              <a:buNone/>
              <a:defRPr sz="3170"/>
            </a:lvl1pPr>
            <a:lvl2pPr marL="905759" indent="0">
              <a:buNone/>
              <a:defRPr sz="2774"/>
            </a:lvl2pPr>
            <a:lvl3pPr marL="1811518" indent="0">
              <a:buNone/>
              <a:defRPr sz="2377"/>
            </a:lvl3pPr>
            <a:lvl4pPr marL="2717277" indent="0">
              <a:buNone/>
              <a:defRPr sz="1981"/>
            </a:lvl4pPr>
            <a:lvl5pPr marL="3623036" indent="0">
              <a:buNone/>
              <a:defRPr sz="1981"/>
            </a:lvl5pPr>
            <a:lvl6pPr marL="4528795" indent="0">
              <a:buNone/>
              <a:defRPr sz="1981"/>
            </a:lvl6pPr>
            <a:lvl7pPr marL="5434554" indent="0">
              <a:buNone/>
              <a:defRPr sz="1981"/>
            </a:lvl7pPr>
            <a:lvl8pPr marL="6340312" indent="0">
              <a:buNone/>
              <a:defRPr sz="1981"/>
            </a:lvl8pPr>
            <a:lvl9pPr marL="7246071" indent="0">
              <a:buNone/>
              <a:defRPr sz="1981"/>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fld id="{F7E13DDE-18AD-4FC9-8502-09D016D5FF0B}" type="datetimeFigureOut">
              <a:rPr lang="es-ES" smtClean="0"/>
              <a:t>10/04/2023</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202D9278-500F-413A-8CBB-4FADF3DD7955}" type="slidenum">
              <a:rPr lang="es-ES" smtClean="0"/>
              <a:t>‹Nº›</a:t>
            </a:fld>
            <a:endParaRPr lang="es-ES"/>
          </a:p>
        </p:txBody>
      </p:sp>
    </p:spTree>
    <p:extLst>
      <p:ext uri="{BB962C8B-B14F-4D97-AF65-F5344CB8AC3E}">
        <p14:creationId xmlns:p14="http://schemas.microsoft.com/office/powerpoint/2010/main" val="27208455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F7E13DDE-18AD-4FC9-8502-09D016D5FF0B}" type="datetimeFigureOut">
              <a:rPr lang="es-ES" smtClean="0"/>
              <a:t>10/04/2023</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202D9278-500F-413A-8CBB-4FADF3DD7955}" type="slidenum">
              <a:rPr lang="es-ES" smtClean="0"/>
              <a:t>‹Nº›</a:t>
            </a:fld>
            <a:endParaRPr lang="es-ES"/>
          </a:p>
        </p:txBody>
      </p:sp>
    </p:spTree>
    <p:extLst>
      <p:ext uri="{BB962C8B-B14F-4D97-AF65-F5344CB8AC3E}">
        <p14:creationId xmlns:p14="http://schemas.microsoft.com/office/powerpoint/2010/main" val="20701620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7285072" y="730250"/>
            <a:ext cx="5208166" cy="11623676"/>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1660575" y="730250"/>
            <a:ext cx="15322575" cy="11623676"/>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F7E13DDE-18AD-4FC9-8502-09D016D5FF0B}" type="datetimeFigureOut">
              <a:rPr lang="es-ES" smtClean="0"/>
              <a:t>10/04/2023</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202D9278-500F-413A-8CBB-4FADF3DD7955}" type="slidenum">
              <a:rPr lang="es-ES" smtClean="0"/>
              <a:t>‹Nº›</a:t>
            </a:fld>
            <a:endParaRPr lang="es-ES"/>
          </a:p>
        </p:txBody>
      </p:sp>
    </p:spTree>
    <p:extLst>
      <p:ext uri="{BB962C8B-B14F-4D97-AF65-F5344CB8AC3E}">
        <p14:creationId xmlns:p14="http://schemas.microsoft.com/office/powerpoint/2010/main" val="35135952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4/10/2023</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extLst>
      <p:ext uri="{BB962C8B-B14F-4D97-AF65-F5344CB8AC3E}">
        <p14:creationId xmlns:p14="http://schemas.microsoft.com/office/powerpoint/2010/main" val="1720868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660575" y="730251"/>
            <a:ext cx="20832664" cy="2651126"/>
          </a:xfrm>
          <a:prstGeom prst="rect">
            <a:avLst/>
          </a:prstGeom>
        </p:spPr>
        <p:txBody>
          <a:bodyPr vert="horz" lIns="91440" tIns="45720" rIns="91440" bIns="45720" rtlCol="0" anchor="ctr">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660575" y="3651250"/>
            <a:ext cx="20832664" cy="8702676"/>
          </a:xfrm>
          <a:prstGeom prst="rect">
            <a:avLst/>
          </a:prstGeom>
        </p:spPr>
        <p:txBody>
          <a:bodyPr vert="horz" lIns="91440" tIns="45720" rIns="91440" bIns="45720" rtlCol="0">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1660575" y="12712701"/>
            <a:ext cx="5434608" cy="730250"/>
          </a:xfrm>
          <a:prstGeom prst="rect">
            <a:avLst/>
          </a:prstGeom>
        </p:spPr>
        <p:txBody>
          <a:bodyPr vert="horz" lIns="91440" tIns="45720" rIns="91440" bIns="45720" rtlCol="0" anchor="ctr"/>
          <a:lstStyle>
            <a:lvl1pPr algn="l">
              <a:defRPr sz="2377">
                <a:solidFill>
                  <a:schemeClr val="tx1">
                    <a:tint val="75000"/>
                  </a:schemeClr>
                </a:solidFill>
              </a:defRPr>
            </a:lvl1pPr>
          </a:lstStyle>
          <a:p>
            <a:fld id="{F7E13DDE-18AD-4FC9-8502-09D016D5FF0B}" type="datetimeFigureOut">
              <a:rPr lang="es-ES" smtClean="0"/>
              <a:t>10/04/2023</a:t>
            </a:fld>
            <a:endParaRPr lang="es-ES"/>
          </a:p>
        </p:txBody>
      </p:sp>
      <p:sp>
        <p:nvSpPr>
          <p:cNvPr id="5" name="Footer Placeholder 4"/>
          <p:cNvSpPr>
            <a:spLocks noGrp="1"/>
          </p:cNvSpPr>
          <p:nvPr>
            <p:ph type="ftr" sz="quarter" idx="3"/>
          </p:nvPr>
        </p:nvSpPr>
        <p:spPr>
          <a:xfrm>
            <a:off x="8000951" y="12712701"/>
            <a:ext cx="8151912" cy="730250"/>
          </a:xfrm>
          <a:prstGeom prst="rect">
            <a:avLst/>
          </a:prstGeom>
        </p:spPr>
        <p:txBody>
          <a:bodyPr vert="horz" lIns="91440" tIns="45720" rIns="91440" bIns="45720" rtlCol="0" anchor="ctr"/>
          <a:lstStyle>
            <a:lvl1pPr algn="ctr">
              <a:defRPr sz="2377">
                <a:solidFill>
                  <a:schemeClr val="tx1">
                    <a:tint val="75000"/>
                  </a:schemeClr>
                </a:solidFill>
              </a:defRPr>
            </a:lvl1pPr>
          </a:lstStyle>
          <a:p>
            <a:endParaRPr lang="es-ES"/>
          </a:p>
        </p:txBody>
      </p:sp>
      <p:sp>
        <p:nvSpPr>
          <p:cNvPr id="6" name="Slide Number Placeholder 5"/>
          <p:cNvSpPr>
            <a:spLocks noGrp="1"/>
          </p:cNvSpPr>
          <p:nvPr>
            <p:ph type="sldNum" sz="quarter" idx="4"/>
          </p:nvPr>
        </p:nvSpPr>
        <p:spPr>
          <a:xfrm>
            <a:off x="17058630" y="12712701"/>
            <a:ext cx="5434608" cy="730250"/>
          </a:xfrm>
          <a:prstGeom prst="rect">
            <a:avLst/>
          </a:prstGeom>
        </p:spPr>
        <p:txBody>
          <a:bodyPr vert="horz" lIns="91440" tIns="45720" rIns="91440" bIns="45720" rtlCol="0" anchor="ctr"/>
          <a:lstStyle>
            <a:lvl1pPr algn="r">
              <a:defRPr sz="2377">
                <a:solidFill>
                  <a:schemeClr val="tx1">
                    <a:tint val="75000"/>
                  </a:schemeClr>
                </a:solidFill>
              </a:defRPr>
            </a:lvl1pPr>
          </a:lstStyle>
          <a:p>
            <a:fld id="{202D9278-500F-413A-8CBB-4FADF3DD7955}" type="slidenum">
              <a:rPr lang="es-ES" smtClean="0"/>
              <a:t>‹Nº›</a:t>
            </a:fld>
            <a:endParaRPr lang="es-ES"/>
          </a:p>
        </p:txBody>
      </p:sp>
    </p:spTree>
    <p:extLst>
      <p:ext uri="{BB962C8B-B14F-4D97-AF65-F5344CB8AC3E}">
        <p14:creationId xmlns:p14="http://schemas.microsoft.com/office/powerpoint/2010/main" val="3372603328"/>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defTabSz="1811518" rtl="0" eaLnBrk="1" latinLnBrk="0" hangingPunct="1">
        <a:lnSpc>
          <a:spcPct val="90000"/>
        </a:lnSpc>
        <a:spcBef>
          <a:spcPct val="0"/>
        </a:spcBef>
        <a:buNone/>
        <a:defRPr sz="8717" kern="1200">
          <a:solidFill>
            <a:schemeClr val="tx1"/>
          </a:solidFill>
          <a:latin typeface="+mj-lt"/>
          <a:ea typeface="+mj-ea"/>
          <a:cs typeface="+mj-cs"/>
        </a:defRPr>
      </a:lvl1pPr>
    </p:titleStyle>
    <p:bodyStyle>
      <a:lvl1pPr marL="452879" indent="-452879" algn="l" defTabSz="1811518" rtl="0" eaLnBrk="1" latinLnBrk="0" hangingPunct="1">
        <a:lnSpc>
          <a:spcPct val="90000"/>
        </a:lnSpc>
        <a:spcBef>
          <a:spcPts val="1981"/>
        </a:spcBef>
        <a:buFont typeface="Arial" panose="020B0604020202020204" pitchFamily="34" charset="0"/>
        <a:buChar char="•"/>
        <a:defRPr sz="5547" kern="1200">
          <a:solidFill>
            <a:schemeClr val="tx1"/>
          </a:solidFill>
          <a:latin typeface="+mn-lt"/>
          <a:ea typeface="+mn-ea"/>
          <a:cs typeface="+mn-cs"/>
        </a:defRPr>
      </a:lvl1pPr>
      <a:lvl2pPr marL="1358638" indent="-452879" algn="l" defTabSz="1811518" rtl="0" eaLnBrk="1" latinLnBrk="0" hangingPunct="1">
        <a:lnSpc>
          <a:spcPct val="90000"/>
        </a:lnSpc>
        <a:spcBef>
          <a:spcPts val="991"/>
        </a:spcBef>
        <a:buFont typeface="Arial" panose="020B0604020202020204" pitchFamily="34" charset="0"/>
        <a:buChar char="•"/>
        <a:defRPr sz="4755" kern="1200">
          <a:solidFill>
            <a:schemeClr val="tx1"/>
          </a:solidFill>
          <a:latin typeface="+mn-lt"/>
          <a:ea typeface="+mn-ea"/>
          <a:cs typeface="+mn-cs"/>
        </a:defRPr>
      </a:lvl2pPr>
      <a:lvl3pPr marL="2264397" indent="-452879" algn="l" defTabSz="1811518" rtl="0" eaLnBrk="1" latinLnBrk="0" hangingPunct="1">
        <a:lnSpc>
          <a:spcPct val="90000"/>
        </a:lnSpc>
        <a:spcBef>
          <a:spcPts val="991"/>
        </a:spcBef>
        <a:buFont typeface="Arial" panose="020B0604020202020204" pitchFamily="34" charset="0"/>
        <a:buChar char="•"/>
        <a:defRPr sz="3962" kern="1200">
          <a:solidFill>
            <a:schemeClr val="tx1"/>
          </a:solidFill>
          <a:latin typeface="+mn-lt"/>
          <a:ea typeface="+mn-ea"/>
          <a:cs typeface="+mn-cs"/>
        </a:defRPr>
      </a:lvl3pPr>
      <a:lvl4pPr marL="3170156" indent="-452879" algn="l" defTabSz="1811518" rtl="0" eaLnBrk="1" latinLnBrk="0" hangingPunct="1">
        <a:lnSpc>
          <a:spcPct val="90000"/>
        </a:lnSpc>
        <a:spcBef>
          <a:spcPts val="991"/>
        </a:spcBef>
        <a:buFont typeface="Arial" panose="020B0604020202020204" pitchFamily="34" charset="0"/>
        <a:buChar char="•"/>
        <a:defRPr sz="3566" kern="1200">
          <a:solidFill>
            <a:schemeClr val="tx1"/>
          </a:solidFill>
          <a:latin typeface="+mn-lt"/>
          <a:ea typeface="+mn-ea"/>
          <a:cs typeface="+mn-cs"/>
        </a:defRPr>
      </a:lvl4pPr>
      <a:lvl5pPr marL="4075915" indent="-452879" algn="l" defTabSz="1811518" rtl="0" eaLnBrk="1" latinLnBrk="0" hangingPunct="1">
        <a:lnSpc>
          <a:spcPct val="90000"/>
        </a:lnSpc>
        <a:spcBef>
          <a:spcPts val="991"/>
        </a:spcBef>
        <a:buFont typeface="Arial" panose="020B0604020202020204" pitchFamily="34" charset="0"/>
        <a:buChar char="•"/>
        <a:defRPr sz="3566" kern="1200">
          <a:solidFill>
            <a:schemeClr val="tx1"/>
          </a:solidFill>
          <a:latin typeface="+mn-lt"/>
          <a:ea typeface="+mn-ea"/>
          <a:cs typeface="+mn-cs"/>
        </a:defRPr>
      </a:lvl5pPr>
      <a:lvl6pPr marL="4981674" indent="-452879" algn="l" defTabSz="1811518" rtl="0" eaLnBrk="1" latinLnBrk="0" hangingPunct="1">
        <a:lnSpc>
          <a:spcPct val="90000"/>
        </a:lnSpc>
        <a:spcBef>
          <a:spcPts val="991"/>
        </a:spcBef>
        <a:buFont typeface="Arial" panose="020B0604020202020204" pitchFamily="34" charset="0"/>
        <a:buChar char="•"/>
        <a:defRPr sz="3566" kern="1200">
          <a:solidFill>
            <a:schemeClr val="tx1"/>
          </a:solidFill>
          <a:latin typeface="+mn-lt"/>
          <a:ea typeface="+mn-ea"/>
          <a:cs typeface="+mn-cs"/>
        </a:defRPr>
      </a:lvl6pPr>
      <a:lvl7pPr marL="5887433" indent="-452879" algn="l" defTabSz="1811518" rtl="0" eaLnBrk="1" latinLnBrk="0" hangingPunct="1">
        <a:lnSpc>
          <a:spcPct val="90000"/>
        </a:lnSpc>
        <a:spcBef>
          <a:spcPts val="991"/>
        </a:spcBef>
        <a:buFont typeface="Arial" panose="020B0604020202020204" pitchFamily="34" charset="0"/>
        <a:buChar char="•"/>
        <a:defRPr sz="3566" kern="1200">
          <a:solidFill>
            <a:schemeClr val="tx1"/>
          </a:solidFill>
          <a:latin typeface="+mn-lt"/>
          <a:ea typeface="+mn-ea"/>
          <a:cs typeface="+mn-cs"/>
        </a:defRPr>
      </a:lvl7pPr>
      <a:lvl8pPr marL="6793192" indent="-452879" algn="l" defTabSz="1811518" rtl="0" eaLnBrk="1" latinLnBrk="0" hangingPunct="1">
        <a:lnSpc>
          <a:spcPct val="90000"/>
        </a:lnSpc>
        <a:spcBef>
          <a:spcPts val="991"/>
        </a:spcBef>
        <a:buFont typeface="Arial" panose="020B0604020202020204" pitchFamily="34" charset="0"/>
        <a:buChar char="•"/>
        <a:defRPr sz="3566" kern="1200">
          <a:solidFill>
            <a:schemeClr val="tx1"/>
          </a:solidFill>
          <a:latin typeface="+mn-lt"/>
          <a:ea typeface="+mn-ea"/>
          <a:cs typeface="+mn-cs"/>
        </a:defRPr>
      </a:lvl8pPr>
      <a:lvl9pPr marL="7698951" indent="-452879" algn="l" defTabSz="1811518" rtl="0" eaLnBrk="1" latinLnBrk="0" hangingPunct="1">
        <a:lnSpc>
          <a:spcPct val="90000"/>
        </a:lnSpc>
        <a:spcBef>
          <a:spcPts val="991"/>
        </a:spcBef>
        <a:buFont typeface="Arial" panose="020B0604020202020204" pitchFamily="34" charset="0"/>
        <a:buChar char="•"/>
        <a:defRPr sz="3566" kern="1200">
          <a:solidFill>
            <a:schemeClr val="tx1"/>
          </a:solidFill>
          <a:latin typeface="+mn-lt"/>
          <a:ea typeface="+mn-ea"/>
          <a:cs typeface="+mn-cs"/>
        </a:defRPr>
      </a:lvl9pPr>
    </p:bodyStyle>
    <p:otherStyle>
      <a:defPPr>
        <a:defRPr lang="en-US"/>
      </a:defPPr>
      <a:lvl1pPr marL="0" algn="l" defTabSz="1811518" rtl="0" eaLnBrk="1" latinLnBrk="0" hangingPunct="1">
        <a:defRPr sz="3566" kern="1200">
          <a:solidFill>
            <a:schemeClr val="tx1"/>
          </a:solidFill>
          <a:latin typeface="+mn-lt"/>
          <a:ea typeface="+mn-ea"/>
          <a:cs typeface="+mn-cs"/>
        </a:defRPr>
      </a:lvl1pPr>
      <a:lvl2pPr marL="905759" algn="l" defTabSz="1811518" rtl="0" eaLnBrk="1" latinLnBrk="0" hangingPunct="1">
        <a:defRPr sz="3566" kern="1200">
          <a:solidFill>
            <a:schemeClr val="tx1"/>
          </a:solidFill>
          <a:latin typeface="+mn-lt"/>
          <a:ea typeface="+mn-ea"/>
          <a:cs typeface="+mn-cs"/>
        </a:defRPr>
      </a:lvl2pPr>
      <a:lvl3pPr marL="1811518" algn="l" defTabSz="1811518" rtl="0" eaLnBrk="1" latinLnBrk="0" hangingPunct="1">
        <a:defRPr sz="3566" kern="1200">
          <a:solidFill>
            <a:schemeClr val="tx1"/>
          </a:solidFill>
          <a:latin typeface="+mn-lt"/>
          <a:ea typeface="+mn-ea"/>
          <a:cs typeface="+mn-cs"/>
        </a:defRPr>
      </a:lvl3pPr>
      <a:lvl4pPr marL="2717277" algn="l" defTabSz="1811518" rtl="0" eaLnBrk="1" latinLnBrk="0" hangingPunct="1">
        <a:defRPr sz="3566" kern="1200">
          <a:solidFill>
            <a:schemeClr val="tx1"/>
          </a:solidFill>
          <a:latin typeface="+mn-lt"/>
          <a:ea typeface="+mn-ea"/>
          <a:cs typeface="+mn-cs"/>
        </a:defRPr>
      </a:lvl4pPr>
      <a:lvl5pPr marL="3623036" algn="l" defTabSz="1811518" rtl="0" eaLnBrk="1" latinLnBrk="0" hangingPunct="1">
        <a:defRPr sz="3566" kern="1200">
          <a:solidFill>
            <a:schemeClr val="tx1"/>
          </a:solidFill>
          <a:latin typeface="+mn-lt"/>
          <a:ea typeface="+mn-ea"/>
          <a:cs typeface="+mn-cs"/>
        </a:defRPr>
      </a:lvl5pPr>
      <a:lvl6pPr marL="4528795" algn="l" defTabSz="1811518" rtl="0" eaLnBrk="1" latinLnBrk="0" hangingPunct="1">
        <a:defRPr sz="3566" kern="1200">
          <a:solidFill>
            <a:schemeClr val="tx1"/>
          </a:solidFill>
          <a:latin typeface="+mn-lt"/>
          <a:ea typeface="+mn-ea"/>
          <a:cs typeface="+mn-cs"/>
        </a:defRPr>
      </a:lvl6pPr>
      <a:lvl7pPr marL="5434554" algn="l" defTabSz="1811518" rtl="0" eaLnBrk="1" latinLnBrk="0" hangingPunct="1">
        <a:defRPr sz="3566" kern="1200">
          <a:solidFill>
            <a:schemeClr val="tx1"/>
          </a:solidFill>
          <a:latin typeface="+mn-lt"/>
          <a:ea typeface="+mn-ea"/>
          <a:cs typeface="+mn-cs"/>
        </a:defRPr>
      </a:lvl7pPr>
      <a:lvl8pPr marL="6340312" algn="l" defTabSz="1811518" rtl="0" eaLnBrk="1" latinLnBrk="0" hangingPunct="1">
        <a:defRPr sz="3566" kern="1200">
          <a:solidFill>
            <a:schemeClr val="tx1"/>
          </a:solidFill>
          <a:latin typeface="+mn-lt"/>
          <a:ea typeface="+mn-ea"/>
          <a:cs typeface="+mn-cs"/>
        </a:defRPr>
      </a:lvl8pPr>
      <a:lvl9pPr marL="7246071" algn="l" defTabSz="1811518" rtl="0" eaLnBrk="1" latinLnBrk="0" hangingPunct="1">
        <a:defRPr sz="3566"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2.xml"/><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2.xml"/><Relationship Id="rId4" Type="http://schemas.openxmlformats.org/officeDocument/2006/relationships/image" Target="../media/image23.png"/></Relationships>
</file>

<file path=ppt/slides/_rels/slide1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12.xml"/><Relationship Id="rId4" Type="http://schemas.openxmlformats.org/officeDocument/2006/relationships/image" Target="../media/image43.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515816" y="525509"/>
            <a:ext cx="23047569" cy="13080504"/>
          </a:xfrm>
          <a:prstGeom prst="rect">
            <a:avLst/>
          </a:prstGeom>
        </p:spPr>
        <p:txBody>
          <a:bodyPr wrap="square">
            <a:spAutoFit/>
          </a:bodyPr>
          <a:lstStyle/>
          <a:p>
            <a:pPr algn="just"/>
            <a:r>
              <a:rPr lang="es-ES" sz="6000" b="1" dirty="0">
                <a:solidFill>
                  <a:srgbClr val="0070C0"/>
                </a:solidFill>
              </a:rPr>
              <a:t>Capítulo </a:t>
            </a:r>
            <a:r>
              <a:rPr lang="es-ES" sz="6000" b="1" dirty="0" smtClean="0">
                <a:solidFill>
                  <a:srgbClr val="0070C0"/>
                </a:solidFill>
              </a:rPr>
              <a:t>20 Prueba y puesta en servicio de relés </a:t>
            </a:r>
            <a:r>
              <a:rPr lang="es-ES" sz="6000" b="1" dirty="0">
                <a:solidFill>
                  <a:srgbClr val="0070C0"/>
                </a:solidFill>
              </a:rPr>
              <a:t>de </a:t>
            </a:r>
            <a:r>
              <a:rPr lang="es-ES" sz="6000" b="1" dirty="0" smtClean="0">
                <a:solidFill>
                  <a:srgbClr val="0070C0"/>
                </a:solidFill>
              </a:rPr>
              <a:t>protección</a:t>
            </a:r>
            <a:endParaRPr lang="es-ES" sz="6000" b="1" dirty="0">
              <a:solidFill>
                <a:srgbClr val="0070C0"/>
              </a:solidFill>
            </a:endParaRPr>
          </a:p>
          <a:p>
            <a:pPr algn="just"/>
            <a:r>
              <a:rPr lang="es-ES" sz="2800" b="1" dirty="0" smtClean="0"/>
              <a:t>INTRODUCCIÓN</a:t>
            </a:r>
          </a:p>
          <a:p>
            <a:pPr algn="just"/>
            <a:r>
              <a:rPr lang="es-ES" sz="2800" dirty="0" smtClean="0"/>
              <a:t>En este capítulo </a:t>
            </a:r>
            <a:r>
              <a:rPr lang="es-ES" sz="2800" dirty="0"/>
              <a:t>se </a:t>
            </a:r>
            <a:r>
              <a:rPr lang="es-ES" sz="2800" dirty="0" smtClean="0"/>
              <a:t>explica las pruebas </a:t>
            </a:r>
            <a:r>
              <a:rPr lang="es-ES" sz="2800" dirty="0"/>
              <a:t>necesarias al </a:t>
            </a:r>
            <a:r>
              <a:rPr lang="es-ES" sz="2800" dirty="0" smtClean="0"/>
              <a:t>inicio de una </a:t>
            </a:r>
            <a:r>
              <a:rPr lang="es-ES" sz="2800" dirty="0"/>
              <a:t>central o subestación para relés de protección</a:t>
            </a:r>
            <a:r>
              <a:rPr lang="es-ES" sz="2800" dirty="0" smtClean="0"/>
              <a:t>.</a:t>
            </a:r>
          </a:p>
          <a:p>
            <a:pPr algn="just"/>
            <a:endParaRPr lang="es-ES" sz="2800" dirty="0"/>
          </a:p>
          <a:p>
            <a:pPr algn="just"/>
            <a:r>
              <a:rPr lang="es-ES" sz="3600" b="1" dirty="0" smtClean="0"/>
              <a:t>20.1 Prueba </a:t>
            </a:r>
            <a:r>
              <a:rPr lang="es-ES" sz="3600" b="1" dirty="0"/>
              <a:t>y puesta en servicio de relés </a:t>
            </a:r>
            <a:r>
              <a:rPr lang="es-ES" sz="3600" b="1" dirty="0" smtClean="0"/>
              <a:t>de protección</a:t>
            </a:r>
            <a:endParaRPr lang="es-ES" sz="3600" b="1" dirty="0"/>
          </a:p>
          <a:p>
            <a:pPr algn="just"/>
            <a:r>
              <a:rPr lang="es-ES" sz="2800" b="1" dirty="0" smtClean="0"/>
              <a:t>20.1.1 INTRODUCCIÓN</a:t>
            </a:r>
          </a:p>
          <a:p>
            <a:pPr algn="just"/>
            <a:endParaRPr lang="es-ES" sz="2800" dirty="0"/>
          </a:p>
          <a:p>
            <a:pPr algn="just"/>
            <a:r>
              <a:rPr lang="es-ES" sz="2800" dirty="0" smtClean="0"/>
              <a:t>Existen diferentes tipos de pruebas de relés como se describe </a:t>
            </a:r>
            <a:r>
              <a:rPr lang="es-ES" sz="2800" dirty="0"/>
              <a:t>a continuación.</a:t>
            </a:r>
          </a:p>
          <a:p>
            <a:pPr algn="just"/>
            <a:r>
              <a:rPr lang="es-ES" sz="2800" dirty="0"/>
              <a:t>Las diversas pruebas estándar que se realizan en una fábrica </a:t>
            </a:r>
            <a:r>
              <a:rPr lang="es-ES" sz="2800" dirty="0" smtClean="0"/>
              <a:t>se denominan pruebas de tipo y deben realizarse cuando introducimos </a:t>
            </a:r>
            <a:r>
              <a:rPr lang="es-ES" sz="2800" dirty="0"/>
              <a:t>un relé en una red de servicios públicos. </a:t>
            </a:r>
          </a:p>
          <a:p>
            <a:pPr algn="just"/>
            <a:r>
              <a:rPr lang="es-ES" sz="2800" dirty="0"/>
              <a:t>Prueba de puesta en servicio o aceptación en el sitio tienen </a:t>
            </a:r>
            <a:r>
              <a:rPr lang="es-ES" sz="2800" dirty="0" smtClean="0"/>
              <a:t>menos </a:t>
            </a:r>
            <a:r>
              <a:rPr lang="es-ES" sz="2800" dirty="0"/>
              <a:t>pasos que las pruebas de tipo anteriores y están más </a:t>
            </a:r>
            <a:r>
              <a:rPr lang="es-ES" sz="2800" dirty="0" smtClean="0"/>
              <a:t>relacionados </a:t>
            </a:r>
            <a:r>
              <a:rPr lang="es-ES" sz="2800" dirty="0"/>
              <a:t>con el funcionamiento </a:t>
            </a:r>
            <a:r>
              <a:rPr lang="es-ES" sz="2800" dirty="0" smtClean="0"/>
              <a:t>real de </a:t>
            </a:r>
            <a:r>
              <a:rPr lang="es-ES" sz="2800" dirty="0"/>
              <a:t>los relés en la </a:t>
            </a:r>
            <a:r>
              <a:rPr lang="es-ES" sz="2800" dirty="0" smtClean="0"/>
              <a:t>red. Pruebas de mantenimiento de rutina se realizan internamente </a:t>
            </a:r>
            <a:r>
              <a:rPr lang="es-ES" sz="2800" dirty="0"/>
              <a:t>en tiempo regular para detectar cualquier falla </a:t>
            </a:r>
            <a:r>
              <a:rPr lang="es-ES" sz="2800" dirty="0" smtClean="0"/>
              <a:t>en los relés de protección. Los relés electromecánicos requieren </a:t>
            </a:r>
            <a:r>
              <a:rPr lang="es-ES" sz="2800" dirty="0"/>
              <a:t>estas pruebas con más regularidad, </a:t>
            </a:r>
            <a:r>
              <a:rPr lang="es-ES" sz="2800" dirty="0" smtClean="0"/>
              <a:t>ya que </a:t>
            </a:r>
            <a:r>
              <a:rPr lang="es-ES" sz="2800" dirty="0"/>
              <a:t>estos </a:t>
            </a:r>
            <a:r>
              <a:rPr lang="es-ES" sz="2800" dirty="0" smtClean="0"/>
              <a:t>relés tienen más partes móviles que los relés digitales estáticos que tienen instalaciones de </a:t>
            </a:r>
            <a:r>
              <a:rPr lang="es-ES" sz="2800" dirty="0" err="1" smtClean="0"/>
              <a:t>autotest</a:t>
            </a:r>
            <a:r>
              <a:rPr lang="es-ES" sz="2800" dirty="0" smtClean="0"/>
              <a:t> que pueden detectar </a:t>
            </a:r>
            <a:r>
              <a:rPr lang="es-ES" sz="2800" dirty="0"/>
              <a:t>cualquier falla en los componentes del relé para dar </a:t>
            </a:r>
            <a:r>
              <a:rPr lang="es-ES" sz="2800" dirty="0" smtClean="0"/>
              <a:t>una </a:t>
            </a:r>
            <a:r>
              <a:rPr lang="es-ES" sz="2800" dirty="0"/>
              <a:t>alarma y bloquear el funcionamiento del relé cuando la </a:t>
            </a:r>
            <a:r>
              <a:rPr lang="es-ES" sz="2800" dirty="0" smtClean="0"/>
              <a:t>falla </a:t>
            </a:r>
            <a:r>
              <a:rPr lang="es-ES" sz="2800" dirty="0"/>
              <a:t>afecta el funcionamiento correcto del relé</a:t>
            </a:r>
            <a:r>
              <a:rPr lang="es-ES" sz="2800" dirty="0" smtClean="0"/>
              <a:t>.</a:t>
            </a:r>
          </a:p>
          <a:p>
            <a:pPr algn="just"/>
            <a:endParaRPr lang="es-ES" sz="2800" dirty="0"/>
          </a:p>
          <a:p>
            <a:pPr algn="just"/>
            <a:r>
              <a:rPr lang="es-ES" sz="2800" b="1" dirty="0" smtClean="0"/>
              <a:t>20.1.2 PRUEBAS </a:t>
            </a:r>
            <a:r>
              <a:rPr lang="es-ES" sz="2800" b="1" dirty="0"/>
              <a:t>DE PUESTA EN SERVICIO DE RELÉS DE </a:t>
            </a:r>
            <a:r>
              <a:rPr lang="es-ES" sz="2800" b="1" dirty="0" smtClean="0"/>
              <a:t>PROTECCIÓN</a:t>
            </a:r>
          </a:p>
          <a:p>
            <a:pPr algn="just"/>
            <a:endParaRPr lang="es-ES" sz="2800" dirty="0"/>
          </a:p>
          <a:p>
            <a:pPr algn="just"/>
            <a:r>
              <a:rPr lang="es-ES" sz="2800" dirty="0"/>
              <a:t>En general, estas </a:t>
            </a:r>
            <a:r>
              <a:rPr lang="es-ES" sz="2800" dirty="0" smtClean="0"/>
              <a:t>pruebas incluyen </a:t>
            </a:r>
            <a:r>
              <a:rPr lang="es-ES" sz="2800" dirty="0"/>
              <a:t>lo siguiente</a:t>
            </a:r>
            <a:r>
              <a:rPr lang="es-ES" sz="2800" dirty="0" smtClean="0"/>
              <a:t>.</a:t>
            </a:r>
          </a:p>
          <a:p>
            <a:pPr algn="just"/>
            <a:endParaRPr lang="es-ES" sz="2800" b="1" dirty="0"/>
          </a:p>
          <a:p>
            <a:pPr algn="just"/>
            <a:r>
              <a:rPr lang="es-ES" sz="2800" b="1" dirty="0" smtClean="0"/>
              <a:t>20.1.2.1 Pruebas de inyección secundaria </a:t>
            </a:r>
          </a:p>
          <a:p>
            <a:pPr algn="just"/>
            <a:endParaRPr lang="es-ES" sz="2800" dirty="0" smtClean="0"/>
          </a:p>
          <a:p>
            <a:pPr algn="just"/>
            <a:r>
              <a:rPr lang="es-ES" sz="2800" dirty="0" smtClean="0"/>
              <a:t>Estas pruebas confirman la característica del relé y verifican la </a:t>
            </a:r>
            <a:r>
              <a:rPr lang="es-ES" sz="2800" dirty="0"/>
              <a:t>precisión de la captación del relé</a:t>
            </a:r>
            <a:r>
              <a:rPr lang="es-ES" sz="2800" dirty="0" smtClean="0"/>
              <a:t>.</a:t>
            </a:r>
          </a:p>
          <a:p>
            <a:pPr algn="just"/>
            <a:endParaRPr lang="es-ES" sz="2800" dirty="0"/>
          </a:p>
          <a:p>
            <a:pPr algn="just"/>
            <a:r>
              <a:rPr lang="es-ES" sz="2800" b="1" dirty="0" smtClean="0"/>
              <a:t>20.1.2.2 Prueba de funcionamiento del esquema </a:t>
            </a:r>
            <a:r>
              <a:rPr lang="es-ES" sz="2800" b="1" dirty="0"/>
              <a:t>de </a:t>
            </a:r>
            <a:r>
              <a:rPr lang="es-ES" sz="2800" b="1" dirty="0" smtClean="0"/>
              <a:t>protección</a:t>
            </a:r>
          </a:p>
          <a:p>
            <a:pPr algn="just"/>
            <a:endParaRPr lang="es-ES" sz="2800" dirty="0"/>
          </a:p>
          <a:p>
            <a:pPr algn="just"/>
            <a:r>
              <a:rPr lang="es-ES" sz="2800" dirty="0"/>
              <a:t>Esta prueba confirma el funcionamiento del relé con otros </a:t>
            </a:r>
            <a:r>
              <a:rPr lang="es-ES" sz="2800" dirty="0" smtClean="0"/>
              <a:t>relés</a:t>
            </a:r>
            <a:r>
              <a:rPr lang="es-ES" sz="2800" dirty="0"/>
              <a:t>, relés auxiliares y otros componentes del esquema de </a:t>
            </a:r>
            <a:r>
              <a:rPr lang="es-ES" sz="2800" dirty="0" smtClean="0"/>
              <a:t>protección</a:t>
            </a:r>
            <a:r>
              <a:rPr lang="es-ES" sz="2800" dirty="0"/>
              <a:t>. Esta prueba se realiza no </a:t>
            </a:r>
            <a:r>
              <a:rPr lang="es-ES" sz="2800" dirty="0" smtClean="0"/>
              <a:t>solo en el </a:t>
            </a:r>
            <a:r>
              <a:rPr lang="es-ES" sz="2800" dirty="0"/>
              <a:t>panel de </a:t>
            </a:r>
            <a:r>
              <a:rPr lang="es-ES" sz="2800" dirty="0" smtClean="0"/>
              <a:t>relés </a:t>
            </a:r>
            <a:r>
              <a:rPr lang="es-ES" sz="2800" dirty="0"/>
              <a:t>en sí, sino que también se realiza entre el panel de relés </a:t>
            </a:r>
            <a:r>
              <a:rPr lang="es-ES" sz="2800" dirty="0" smtClean="0"/>
              <a:t>y </a:t>
            </a:r>
            <a:r>
              <a:rPr lang="es-ES" sz="2800" dirty="0"/>
              <a:t>otros paneles de relés, por ejemplo, el panel de protección </a:t>
            </a:r>
            <a:r>
              <a:rPr lang="es-ES" sz="2800" dirty="0" smtClean="0"/>
              <a:t>de </a:t>
            </a:r>
            <a:r>
              <a:rPr lang="es-ES" sz="2800" dirty="0"/>
              <a:t>barras y los paneles de protección principal 1 del </a:t>
            </a:r>
            <a:r>
              <a:rPr lang="es-ES" sz="2800" dirty="0" smtClean="0"/>
              <a:t>alimentador.</a:t>
            </a:r>
          </a:p>
        </p:txBody>
      </p:sp>
    </p:spTree>
    <p:extLst>
      <p:ext uri="{BB962C8B-B14F-4D97-AF65-F5344CB8AC3E}">
        <p14:creationId xmlns:p14="http://schemas.microsoft.com/office/powerpoint/2010/main" val="19784217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515816" y="525509"/>
            <a:ext cx="23047569" cy="8829789"/>
          </a:xfrm>
          <a:prstGeom prst="rect">
            <a:avLst/>
          </a:prstGeom>
        </p:spPr>
        <p:txBody>
          <a:bodyPr wrap="square">
            <a:spAutoFit/>
          </a:bodyPr>
          <a:lstStyle/>
          <a:p>
            <a:pPr algn="just"/>
            <a:r>
              <a:rPr lang="es-ES" sz="2800" b="1" dirty="0" smtClean="0"/>
              <a:t>20.1.2.3 Pruebas de inyección primaria</a:t>
            </a:r>
          </a:p>
          <a:p>
            <a:pPr algn="just"/>
            <a:endParaRPr lang="es-ES" sz="2800" dirty="0"/>
          </a:p>
          <a:p>
            <a:pPr algn="just"/>
            <a:r>
              <a:rPr lang="es-ES" sz="2800" dirty="0"/>
              <a:t>En estas </a:t>
            </a:r>
            <a:r>
              <a:rPr lang="es-ES" sz="2800" dirty="0" smtClean="0"/>
              <a:t>pruebas se prueba el sistema completo de protección</a:t>
            </a:r>
            <a:r>
              <a:rPr lang="es-ES" sz="2800" dirty="0"/>
              <a:t>. También se probará el funcionamiento del </a:t>
            </a:r>
            <a:r>
              <a:rPr lang="es-ES" sz="2800" dirty="0" smtClean="0"/>
              <a:t>transformador </a:t>
            </a:r>
            <a:r>
              <a:rPr lang="es-ES" sz="2800" dirty="0"/>
              <a:t>de corriente (CT</a:t>
            </a:r>
            <a:r>
              <a:rPr lang="es-ES" sz="2800" dirty="0" smtClean="0"/>
              <a:t>), transformador de tensión (</a:t>
            </a:r>
            <a:r>
              <a:rPr lang="es-ES" sz="2800" dirty="0"/>
              <a:t>VT) y relés de protección, por ejemplo, verificando la </a:t>
            </a:r>
            <a:r>
              <a:rPr lang="es-ES" sz="2800" dirty="0" smtClean="0"/>
              <a:t>estabilidad del diferencial del transformador y protección </a:t>
            </a:r>
            <a:r>
              <a:rPr lang="es-ES" sz="2800" dirty="0"/>
              <a:t>de </a:t>
            </a:r>
            <a:r>
              <a:rPr lang="es-ES" sz="2800" dirty="0" smtClean="0"/>
              <a:t>falla </a:t>
            </a:r>
            <a:r>
              <a:rPr lang="es-ES" sz="2800" dirty="0"/>
              <a:t>a tierra restringida por inyección </a:t>
            </a:r>
            <a:r>
              <a:rPr lang="es-ES" sz="2800" dirty="0" smtClean="0"/>
              <a:t>380 V y también pruebas de sensibilidad y estabilidad de protección de barras</a:t>
            </a:r>
            <a:r>
              <a:rPr lang="es-ES" sz="2800" dirty="0"/>
              <a:t>. Estas pruebas se explican en detalle en los siguientes </a:t>
            </a:r>
          </a:p>
          <a:p>
            <a:pPr algn="just"/>
            <a:r>
              <a:rPr lang="es-ES" sz="2800" dirty="0"/>
              <a:t>capítulos de este libro</a:t>
            </a:r>
            <a:r>
              <a:rPr lang="es-ES" sz="2800" dirty="0" smtClean="0"/>
              <a:t>.</a:t>
            </a:r>
          </a:p>
          <a:p>
            <a:pPr algn="just"/>
            <a:endParaRPr lang="es-ES" sz="2800" dirty="0"/>
          </a:p>
          <a:p>
            <a:pPr algn="just"/>
            <a:r>
              <a:rPr lang="es-ES" sz="2800" b="1" dirty="0"/>
              <a:t>20.1.2.4 Prueba de extremo a </a:t>
            </a:r>
            <a:r>
              <a:rPr lang="es-ES" sz="2800" b="1" dirty="0" smtClean="0"/>
              <a:t>extremo</a:t>
            </a:r>
          </a:p>
          <a:p>
            <a:pPr algn="just"/>
            <a:endParaRPr lang="es-ES" sz="2800" dirty="0"/>
          </a:p>
          <a:p>
            <a:pPr algn="just"/>
            <a:r>
              <a:rPr lang="es-ES" sz="2800" dirty="0"/>
              <a:t>A realizar en líneas de transmisión, esquemas de disparo </a:t>
            </a:r>
            <a:r>
              <a:rPr lang="es-ES" sz="2800" dirty="0" smtClean="0"/>
              <a:t>de protección diferencial y relés de distancia con telecomunicaciones. Estas pruebas necesitan dos ingenieros en </a:t>
            </a:r>
            <a:r>
              <a:rPr lang="es-ES" sz="2800" dirty="0"/>
              <a:t>cada extremo </a:t>
            </a:r>
            <a:r>
              <a:rPr lang="es-ES" sz="2800" dirty="0" smtClean="0"/>
              <a:t>de la línea para simular condiciones normales </a:t>
            </a:r>
            <a:r>
              <a:rPr lang="es-ES" sz="2800" dirty="0"/>
              <a:t>y de falla y para verificar la respuesta del relé en </a:t>
            </a:r>
            <a:r>
              <a:rPr lang="es-ES" sz="2800" dirty="0" smtClean="0"/>
              <a:t>ambos </a:t>
            </a:r>
            <a:r>
              <a:rPr lang="es-ES" sz="2800" dirty="0"/>
              <a:t>extremos de la línea </a:t>
            </a:r>
            <a:r>
              <a:rPr lang="es-ES" sz="2800" dirty="0" smtClean="0"/>
              <a:t>y también para verificar la decisión de disparar los interruptores automáticos (</a:t>
            </a:r>
            <a:r>
              <a:rPr lang="es-ES" sz="2800" dirty="0"/>
              <a:t>CB</a:t>
            </a:r>
            <a:r>
              <a:rPr lang="es-ES" sz="2800" dirty="0" smtClean="0"/>
              <a:t>) en los </a:t>
            </a:r>
            <a:r>
              <a:rPr lang="es-ES" sz="2800" dirty="0"/>
              <a:t>dos extremos de la línea</a:t>
            </a:r>
            <a:r>
              <a:rPr lang="es-ES" sz="2800" dirty="0" smtClean="0"/>
              <a:t>.</a:t>
            </a:r>
          </a:p>
          <a:p>
            <a:pPr algn="just"/>
            <a:endParaRPr lang="es-ES" sz="2800" dirty="0"/>
          </a:p>
          <a:p>
            <a:pPr algn="just"/>
            <a:r>
              <a:rPr lang="es-ES" sz="2800" b="1" dirty="0" smtClean="0"/>
              <a:t>20.1.2.5 </a:t>
            </a:r>
            <a:r>
              <a:rPr lang="es-ES" sz="2800" b="1" dirty="0"/>
              <a:t>Pruebas en </a:t>
            </a:r>
            <a:r>
              <a:rPr lang="es-ES" sz="2800" b="1" dirty="0" smtClean="0"/>
              <a:t>carga</a:t>
            </a:r>
          </a:p>
          <a:p>
            <a:pPr algn="just"/>
            <a:endParaRPr lang="es-ES" sz="2800" dirty="0"/>
          </a:p>
          <a:p>
            <a:pPr algn="just"/>
            <a:r>
              <a:rPr lang="es-ES" sz="2800" dirty="0"/>
              <a:t>Estas pruebas se realizan después de la energización de un </a:t>
            </a:r>
            <a:r>
              <a:rPr lang="es-ES" sz="2800" dirty="0" smtClean="0"/>
              <a:t>nuevo </a:t>
            </a:r>
            <a:r>
              <a:rPr lang="es-ES" sz="2800" dirty="0"/>
              <a:t>circuito y pueden incluir una prueba de </a:t>
            </a:r>
            <a:r>
              <a:rPr lang="es-ES" sz="2800" dirty="0" smtClean="0"/>
              <a:t>direccionalidad </a:t>
            </a:r>
            <a:r>
              <a:rPr lang="es-ES" sz="2800" dirty="0"/>
              <a:t>para verificar que el relé (relés direccionales </a:t>
            </a:r>
            <a:r>
              <a:rPr lang="es-ES" sz="2800" dirty="0" smtClean="0"/>
              <a:t>de </a:t>
            </a:r>
            <a:r>
              <a:rPr lang="es-ES" sz="2800" dirty="0" err="1"/>
              <a:t>sobrecorriente</a:t>
            </a:r>
            <a:r>
              <a:rPr lang="es-ES" sz="2800" dirty="0"/>
              <a:t> (OC) o relés de distancia) funciona en </a:t>
            </a:r>
            <a:r>
              <a:rPr lang="es-ES" sz="2800" dirty="0" smtClean="0"/>
              <a:t>la dirección de </a:t>
            </a:r>
            <a:r>
              <a:rPr lang="es-ES" sz="2800" dirty="0"/>
              <a:t>la </a:t>
            </a:r>
            <a:r>
              <a:rPr lang="es-ES" sz="2800" dirty="0" smtClean="0"/>
              <a:t>línea y no </a:t>
            </a:r>
            <a:r>
              <a:rPr lang="es-ES" sz="2800" dirty="0"/>
              <a:t>en </a:t>
            </a:r>
            <a:r>
              <a:rPr lang="es-ES" sz="2800" dirty="0" smtClean="0"/>
              <a:t>la dirección de </a:t>
            </a:r>
            <a:r>
              <a:rPr lang="es-ES" sz="2800" dirty="0"/>
              <a:t>las barras, </a:t>
            </a:r>
            <a:r>
              <a:rPr lang="es-ES" sz="2800" dirty="0" smtClean="0"/>
              <a:t>mientras </a:t>
            </a:r>
            <a:r>
              <a:rPr lang="es-ES" sz="2800" dirty="0"/>
              <a:t>que también se verifica el funcionamiento de relés </a:t>
            </a:r>
            <a:r>
              <a:rPr lang="es-ES" sz="2800" dirty="0" smtClean="0"/>
              <a:t>diferenciales </a:t>
            </a:r>
            <a:r>
              <a:rPr lang="es-ES" sz="2800" dirty="0"/>
              <a:t>de línea </a:t>
            </a:r>
            <a:r>
              <a:rPr lang="es-ES" sz="2800" dirty="0" smtClean="0"/>
              <a:t>con carga</a:t>
            </a:r>
            <a:r>
              <a:rPr lang="es-ES" sz="2800" dirty="0"/>
              <a:t>. Estas pruebas </a:t>
            </a:r>
            <a:r>
              <a:rPr lang="es-ES" sz="2800" dirty="0" smtClean="0"/>
              <a:t>con </a:t>
            </a:r>
            <a:r>
              <a:rPr lang="es-ES" sz="2800" dirty="0"/>
              <a:t>carga se </a:t>
            </a:r>
            <a:r>
              <a:rPr lang="es-ES" sz="2800" dirty="0" smtClean="0"/>
              <a:t>realizan </a:t>
            </a:r>
            <a:r>
              <a:rPr lang="es-ES" sz="2800" dirty="0"/>
              <a:t>después de abrir las conexiones de disparo del relé </a:t>
            </a:r>
            <a:r>
              <a:rPr lang="es-ES" sz="2800" dirty="0" smtClean="0"/>
              <a:t>pero </a:t>
            </a:r>
            <a:r>
              <a:rPr lang="es-ES" sz="2800" dirty="0"/>
              <a:t>manteniendo el circuito </a:t>
            </a:r>
            <a:r>
              <a:rPr lang="es-ES" sz="2800" dirty="0" smtClean="0"/>
              <a:t>protegido por otra </a:t>
            </a:r>
            <a:r>
              <a:rPr lang="es-ES" sz="2800" dirty="0"/>
              <a:t>protección </a:t>
            </a:r>
            <a:r>
              <a:rPr lang="es-ES" sz="2800" dirty="0" smtClean="0"/>
              <a:t>en </a:t>
            </a:r>
            <a:r>
              <a:rPr lang="es-ES" sz="2800" dirty="0"/>
              <a:t>el mismo circuito que protege el relé bajo prueba. Estas </a:t>
            </a:r>
            <a:r>
              <a:rPr lang="es-ES" sz="2800" dirty="0" smtClean="0"/>
              <a:t>pruebas </a:t>
            </a:r>
            <a:r>
              <a:rPr lang="es-ES" sz="2800" dirty="0"/>
              <a:t>se explican en los siguientes capítulos</a:t>
            </a:r>
            <a:r>
              <a:rPr lang="es-ES" dirty="0"/>
              <a:t>.</a:t>
            </a:r>
          </a:p>
        </p:txBody>
      </p:sp>
    </p:spTree>
    <p:extLst>
      <p:ext uri="{BB962C8B-B14F-4D97-AF65-F5344CB8AC3E}">
        <p14:creationId xmlns:p14="http://schemas.microsoft.com/office/powerpoint/2010/main" val="11110999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633048" y="688309"/>
            <a:ext cx="23117906" cy="13142059"/>
          </a:xfrm>
          <a:prstGeom prst="rect">
            <a:avLst/>
          </a:prstGeom>
        </p:spPr>
        <p:txBody>
          <a:bodyPr wrap="square">
            <a:spAutoFit/>
          </a:bodyPr>
          <a:lstStyle/>
          <a:p>
            <a:pPr algn="just"/>
            <a:r>
              <a:rPr lang="es-ES" sz="3600" b="1" dirty="0"/>
              <a:t>Subcapítulo </a:t>
            </a:r>
            <a:r>
              <a:rPr lang="es-ES" sz="3600" b="1" dirty="0" smtClean="0"/>
              <a:t>20.2 Prueba y puesta en servicio del relé de </a:t>
            </a:r>
            <a:r>
              <a:rPr lang="es-ES" sz="3600" b="1" dirty="0" err="1" smtClean="0"/>
              <a:t>sobrecorriente</a:t>
            </a:r>
            <a:endParaRPr lang="es-ES" sz="3600" b="1" dirty="0" smtClean="0"/>
          </a:p>
          <a:p>
            <a:pPr algn="just"/>
            <a:endParaRPr lang="es-ES" sz="2800" dirty="0"/>
          </a:p>
          <a:p>
            <a:pPr algn="just"/>
            <a:r>
              <a:rPr lang="es-ES" sz="2800" b="1" dirty="0"/>
              <a:t>20.2.1 PRUEBAS DE INYECCIÓN SECUNDARIA</a:t>
            </a:r>
          </a:p>
          <a:p>
            <a:pPr algn="just"/>
            <a:r>
              <a:rPr lang="es-ES" sz="2800" b="1" dirty="0" smtClean="0"/>
              <a:t>20.2.1.1 Prueba de relés de </a:t>
            </a:r>
            <a:r>
              <a:rPr lang="es-ES" sz="2800" b="1" dirty="0" err="1" smtClean="0"/>
              <a:t>sobrecorriente</a:t>
            </a:r>
            <a:r>
              <a:rPr lang="es-ES" sz="2800" b="1" dirty="0" smtClean="0"/>
              <a:t> no direccionales</a:t>
            </a:r>
            <a:endParaRPr lang="es-ES" sz="2800" b="1" dirty="0"/>
          </a:p>
          <a:p>
            <a:pPr algn="just"/>
            <a:r>
              <a:rPr lang="es-ES" sz="2800" b="1" dirty="0"/>
              <a:t>Conexión de prueba</a:t>
            </a:r>
          </a:p>
          <a:p>
            <a:pPr algn="just"/>
            <a:r>
              <a:rPr lang="es-ES" sz="2800" dirty="0"/>
              <a:t>Como se muestra en la Figura 20.2.1, para probar un </a:t>
            </a:r>
            <a:r>
              <a:rPr lang="es-ES" sz="2800" dirty="0" smtClean="0"/>
              <a:t>relé OC en </a:t>
            </a:r>
            <a:r>
              <a:rPr lang="es-ES" sz="2800" dirty="0"/>
              <a:t>servicio, se </a:t>
            </a:r>
            <a:r>
              <a:rPr lang="es-ES" sz="2800" dirty="0" err="1"/>
              <a:t>require</a:t>
            </a:r>
            <a:r>
              <a:rPr lang="es-ES" sz="2800" dirty="0"/>
              <a:t> aislar las conexiones AB y CD y </a:t>
            </a:r>
            <a:r>
              <a:rPr lang="es-ES" sz="2800" dirty="0" smtClean="0"/>
              <a:t>cortocircuitar </a:t>
            </a:r>
            <a:r>
              <a:rPr lang="es-ES" sz="2800" dirty="0"/>
              <a:t>el circuito secundario del CT cerrando el </a:t>
            </a:r>
            <a:r>
              <a:rPr lang="es-ES" sz="2800" dirty="0" smtClean="0"/>
              <a:t>conexión </a:t>
            </a:r>
            <a:r>
              <a:rPr lang="es-ES" sz="2800" dirty="0"/>
              <a:t>AC</a:t>
            </a:r>
            <a:r>
              <a:rPr lang="es-ES" sz="2800" dirty="0" smtClean="0"/>
              <a:t>.</a:t>
            </a:r>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smtClean="0"/>
          </a:p>
          <a:p>
            <a:pPr algn="just"/>
            <a:endParaRPr lang="es-ES" sz="2800" dirty="0"/>
          </a:p>
          <a:p>
            <a:pPr algn="just"/>
            <a:endParaRPr lang="es-ES" sz="2800" dirty="0"/>
          </a:p>
          <a:p>
            <a:pPr algn="just"/>
            <a:r>
              <a:rPr lang="es-ES" sz="2800" b="1" dirty="0" smtClean="0"/>
              <a:t>FIGURA 20.2.1 Prueba de pickup/</a:t>
            </a:r>
            <a:r>
              <a:rPr lang="es-ES" sz="2800" b="1" dirty="0" err="1" smtClean="0"/>
              <a:t>dropoff</a:t>
            </a:r>
            <a:r>
              <a:rPr lang="es-ES" sz="2800" b="1" dirty="0" smtClean="0"/>
              <a:t> monofásica para </a:t>
            </a:r>
          </a:p>
          <a:p>
            <a:pPr algn="just"/>
            <a:r>
              <a:rPr lang="es-ES" sz="2800" b="1" dirty="0" smtClean="0"/>
              <a:t>conexiones </a:t>
            </a:r>
            <a:r>
              <a:rPr lang="es-ES" sz="2800" b="1" dirty="0"/>
              <a:t>de relé OC</a:t>
            </a:r>
            <a:r>
              <a:rPr lang="es-ES" sz="2800" b="1" dirty="0" smtClean="0"/>
              <a:t>.</a:t>
            </a:r>
          </a:p>
          <a:p>
            <a:pPr algn="just"/>
            <a:endParaRPr lang="es-ES" sz="2800" dirty="0" smtClean="0"/>
          </a:p>
          <a:p>
            <a:pPr algn="just"/>
            <a:endParaRPr lang="es-ES" sz="2800" dirty="0"/>
          </a:p>
          <a:p>
            <a:pPr algn="just"/>
            <a:endParaRPr lang="es-ES" sz="2800" dirty="0" smtClean="0"/>
          </a:p>
        </p:txBody>
      </p:sp>
      <p:pic>
        <p:nvPicPr>
          <p:cNvPr id="3" name="Imagen 2"/>
          <p:cNvPicPr>
            <a:picLocks noChangeAspect="1"/>
          </p:cNvPicPr>
          <p:nvPr/>
        </p:nvPicPr>
        <p:blipFill>
          <a:blip r:embed="rId2"/>
          <a:stretch>
            <a:fillRect/>
          </a:stretch>
        </p:blipFill>
        <p:spPr>
          <a:xfrm>
            <a:off x="633047" y="3869713"/>
            <a:ext cx="10728080" cy="7525117"/>
          </a:xfrm>
          <a:prstGeom prst="rect">
            <a:avLst/>
          </a:prstGeom>
        </p:spPr>
      </p:pic>
      <p:sp>
        <p:nvSpPr>
          <p:cNvPr id="4" name="Rectángulo 3"/>
          <p:cNvSpPr/>
          <p:nvPr/>
        </p:nvSpPr>
        <p:spPr>
          <a:xfrm>
            <a:off x="11361127" y="3449664"/>
            <a:ext cx="12074525" cy="6124754"/>
          </a:xfrm>
          <a:prstGeom prst="rect">
            <a:avLst/>
          </a:prstGeom>
        </p:spPr>
        <p:txBody>
          <a:bodyPr>
            <a:spAutoFit/>
          </a:bodyPr>
          <a:lstStyle/>
          <a:p>
            <a:pPr algn="just"/>
            <a:r>
              <a:rPr lang="es-ES" sz="2800" dirty="0" smtClean="0"/>
              <a:t>Como se sabe</a:t>
            </a:r>
            <a:r>
              <a:rPr lang="es-ES" sz="2800" dirty="0"/>
              <a:t>, durante </a:t>
            </a:r>
            <a:r>
              <a:rPr lang="es-ES" sz="2800" dirty="0" smtClean="0"/>
              <a:t>la carga del </a:t>
            </a:r>
            <a:r>
              <a:rPr lang="es-ES" sz="2800" dirty="0"/>
              <a:t>CT, </a:t>
            </a:r>
            <a:r>
              <a:rPr lang="es-ES" sz="2800" dirty="0" smtClean="0"/>
              <a:t>si hay </a:t>
            </a:r>
            <a:r>
              <a:rPr lang="es-ES" sz="2800" dirty="0"/>
              <a:t>un circuito abierto, esto generará </a:t>
            </a:r>
            <a:r>
              <a:rPr lang="es-ES" sz="2800" dirty="0" smtClean="0"/>
              <a:t>una tensión peligrosamente alto (</a:t>
            </a:r>
            <a:r>
              <a:rPr lang="es-ES" sz="2800" dirty="0"/>
              <a:t>HV) </a:t>
            </a:r>
            <a:r>
              <a:rPr lang="es-ES" sz="2800" dirty="0" smtClean="0"/>
              <a:t>en el secundario del CT</a:t>
            </a:r>
            <a:r>
              <a:rPr lang="es-ES" sz="2800" dirty="0"/>
              <a:t>, peligroso </a:t>
            </a:r>
            <a:r>
              <a:rPr lang="es-ES" sz="2800" dirty="0" smtClean="0"/>
              <a:t>para el personal </a:t>
            </a:r>
            <a:r>
              <a:rPr lang="es-ES" sz="2800" dirty="0"/>
              <a:t>y capaz de dañar la aislación </a:t>
            </a:r>
            <a:r>
              <a:rPr lang="es-ES" sz="2800" dirty="0" smtClean="0"/>
              <a:t>del CT </a:t>
            </a:r>
            <a:r>
              <a:rPr lang="es-ES" sz="2800" dirty="0"/>
              <a:t>(a veces </a:t>
            </a:r>
            <a:r>
              <a:rPr lang="es-ES" sz="2800" dirty="0" smtClean="0"/>
              <a:t>superando los 15-20 </a:t>
            </a:r>
            <a:r>
              <a:rPr lang="es-ES" sz="2800" dirty="0" err="1"/>
              <a:t>kV</a:t>
            </a:r>
            <a:r>
              <a:rPr lang="es-ES" sz="2800" dirty="0"/>
              <a:t>), esto existe en un circuito de relé de CA.</a:t>
            </a:r>
          </a:p>
          <a:p>
            <a:pPr algn="just"/>
            <a:r>
              <a:rPr lang="es-ES" sz="2800" dirty="0"/>
              <a:t>Los </a:t>
            </a:r>
            <a:r>
              <a:rPr lang="es-ES" sz="2800" dirty="0" smtClean="0"/>
              <a:t>cables de inyección del equipo de prueba de relés se </a:t>
            </a:r>
            <a:r>
              <a:rPr lang="es-ES" sz="2800" dirty="0"/>
              <a:t>conectan al lado del relé. Esto significa que B&amp;D apunta a puntos R&amp;N en </a:t>
            </a:r>
            <a:r>
              <a:rPr lang="es-ES" sz="2800" dirty="0" smtClean="0"/>
              <a:t>el equipo de prueba, respectivamente, para </a:t>
            </a:r>
            <a:r>
              <a:rPr lang="es-ES" sz="2800" dirty="0"/>
              <a:t>el circuito de CA del relé y para el circuito de CC del relé</a:t>
            </a:r>
            <a:r>
              <a:rPr lang="es-ES" sz="2800" dirty="0" smtClean="0"/>
              <a:t>, se </a:t>
            </a:r>
            <a:r>
              <a:rPr lang="es-ES" sz="2800" dirty="0" err="1" smtClean="0"/>
              <a:t>aisla</a:t>
            </a:r>
            <a:r>
              <a:rPr lang="es-ES" sz="2800" dirty="0" smtClean="0"/>
              <a:t> </a:t>
            </a:r>
            <a:r>
              <a:rPr lang="es-ES" sz="2800" dirty="0"/>
              <a:t>el contacto del </a:t>
            </a:r>
            <a:r>
              <a:rPr lang="es-ES" sz="2800" dirty="0" smtClean="0"/>
              <a:t>relé "</a:t>
            </a:r>
            <a:r>
              <a:rPr lang="es-ES" sz="2800" dirty="0"/>
              <a:t>contacto </a:t>
            </a:r>
            <a:r>
              <a:rPr lang="es-ES" sz="2800" dirty="0" smtClean="0"/>
              <a:t>de disparo</a:t>
            </a:r>
            <a:r>
              <a:rPr lang="es-ES" sz="2800" dirty="0"/>
              <a:t>" abriendo los dos conexiones de aislación en el circuito de disparo EF y GH del relé. Luego se </a:t>
            </a:r>
            <a:r>
              <a:rPr lang="es-ES" sz="2800" dirty="0" smtClean="0"/>
              <a:t>conecta el contacto de disparo del relé </a:t>
            </a:r>
            <a:r>
              <a:rPr lang="es-ES" sz="2800" dirty="0"/>
              <a:t>a los puntos de parada del temporizador del probador como contacto seco o sin tensión</a:t>
            </a:r>
            <a:r>
              <a:rPr lang="es-ES" sz="2800" dirty="0" smtClean="0"/>
              <a:t>.</a:t>
            </a:r>
          </a:p>
          <a:p>
            <a:pPr algn="just"/>
            <a:endParaRPr lang="es-ES" sz="2800" dirty="0" smtClean="0"/>
          </a:p>
          <a:p>
            <a:pPr algn="just"/>
            <a:r>
              <a:rPr lang="es-ES" sz="2800" b="1" dirty="0"/>
              <a:t>1. Datos de relé:</a:t>
            </a:r>
          </a:p>
          <a:p>
            <a:pPr algn="just"/>
            <a:endParaRPr lang="es-ES" sz="2800" dirty="0"/>
          </a:p>
        </p:txBody>
      </p:sp>
      <p:pic>
        <p:nvPicPr>
          <p:cNvPr id="5" name="Imagen 4"/>
          <p:cNvPicPr>
            <a:picLocks noChangeAspect="1"/>
          </p:cNvPicPr>
          <p:nvPr/>
        </p:nvPicPr>
        <p:blipFill>
          <a:blip r:embed="rId3"/>
          <a:stretch>
            <a:fillRect/>
          </a:stretch>
        </p:blipFill>
        <p:spPr>
          <a:xfrm>
            <a:off x="11361127" y="9281014"/>
            <a:ext cx="7372350" cy="2676524"/>
          </a:xfrm>
          <a:prstGeom prst="rect">
            <a:avLst/>
          </a:prstGeom>
        </p:spPr>
      </p:pic>
    </p:spTree>
    <p:extLst>
      <p:ext uri="{BB962C8B-B14F-4D97-AF65-F5344CB8AC3E}">
        <p14:creationId xmlns:p14="http://schemas.microsoft.com/office/powerpoint/2010/main" val="13634899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633048" y="688309"/>
            <a:ext cx="23117906" cy="12588061"/>
          </a:xfrm>
          <a:prstGeom prst="rect">
            <a:avLst/>
          </a:prstGeom>
        </p:spPr>
        <p:txBody>
          <a:bodyPr wrap="square">
            <a:spAutoFit/>
          </a:bodyPr>
          <a:lstStyle/>
          <a:p>
            <a:pPr algn="just"/>
            <a:r>
              <a:rPr lang="es-ES" sz="2800" b="1" dirty="0" smtClean="0"/>
              <a:t>2. Prueba de Pickup /</a:t>
            </a:r>
            <a:r>
              <a:rPr lang="es-ES" sz="2800" b="1" dirty="0" err="1" smtClean="0"/>
              <a:t>Dropoff</a:t>
            </a:r>
            <a:r>
              <a:rPr lang="es-ES" sz="2800" b="1" dirty="0" smtClean="0"/>
              <a:t>:</a:t>
            </a:r>
          </a:p>
          <a:p>
            <a:pPr lvl="1" algn="just"/>
            <a:r>
              <a:rPr lang="es-ES" sz="2800" b="1" dirty="0" smtClean="0"/>
              <a:t>1</a:t>
            </a:r>
            <a:r>
              <a:rPr lang="es-ES" sz="2800" b="1" dirty="0"/>
              <a:t>. Inyectar una corriente en el circuito secundario del relé </a:t>
            </a:r>
            <a:r>
              <a:rPr lang="es-ES" sz="2800" b="1" dirty="0" smtClean="0"/>
              <a:t>y </a:t>
            </a:r>
            <a:r>
              <a:rPr lang="es-ES" sz="2800" b="1" dirty="0"/>
              <a:t>aumente la corriente </a:t>
            </a:r>
            <a:r>
              <a:rPr lang="es-ES" sz="2800" b="1" dirty="0" smtClean="0"/>
              <a:t>gradualmente desde </a:t>
            </a:r>
            <a:r>
              <a:rPr lang="es-ES" sz="2800" b="1" dirty="0"/>
              <a:t>0 </a:t>
            </a:r>
            <a:r>
              <a:rPr lang="es-ES" sz="2800" b="1" dirty="0" smtClean="0"/>
              <a:t>hasta 1.2 </a:t>
            </a:r>
            <a:r>
              <a:rPr lang="es-ES" sz="2800" b="1" dirty="0"/>
              <a:t>A. Luego, cuando el led del relé se ilumine, ponga </a:t>
            </a:r>
            <a:r>
              <a:rPr lang="es-ES" sz="2800" b="1" dirty="0" smtClean="0"/>
              <a:t>este </a:t>
            </a:r>
            <a:r>
              <a:rPr lang="es-ES" sz="2800" b="1" dirty="0"/>
              <a:t>valor como el valor de arranque, digamos 1.26 A, </a:t>
            </a:r>
            <a:r>
              <a:rPr lang="es-ES" sz="2800" b="1" dirty="0" smtClean="0"/>
              <a:t>luego </a:t>
            </a:r>
            <a:r>
              <a:rPr lang="es-ES" sz="2800" b="1" dirty="0"/>
              <a:t>disminuya </a:t>
            </a:r>
            <a:r>
              <a:rPr lang="es-ES" sz="2800" b="1" dirty="0" smtClean="0"/>
              <a:t>el valor de la corriente inyectada hasta </a:t>
            </a:r>
            <a:r>
              <a:rPr lang="es-ES" sz="2800" b="1" dirty="0"/>
              <a:t>que el led del relé se apague, regístrelo como un </a:t>
            </a:r>
            <a:r>
              <a:rPr lang="es-ES" sz="2800" b="1" dirty="0" smtClean="0"/>
              <a:t>valor </a:t>
            </a:r>
            <a:r>
              <a:rPr lang="es-ES" sz="2800" b="1" dirty="0"/>
              <a:t>de caída, digamos 1,14 A.</a:t>
            </a:r>
          </a:p>
          <a:p>
            <a:pPr lvl="1" algn="just"/>
            <a:r>
              <a:rPr lang="es-ES" sz="2800" b="1" dirty="0"/>
              <a:t>2. Comprobar que el valor de </a:t>
            </a:r>
            <a:r>
              <a:rPr lang="es-ES" sz="2800" b="1" dirty="0" err="1"/>
              <a:t>Ipickup</a:t>
            </a:r>
            <a:r>
              <a:rPr lang="es-ES" sz="2800" b="1" dirty="0"/>
              <a:t> está dentro del valor </a:t>
            </a:r>
            <a:r>
              <a:rPr lang="es-ES" sz="2800" b="1" dirty="0" smtClean="0"/>
              <a:t>de </a:t>
            </a:r>
            <a:r>
              <a:rPr lang="es-ES" sz="2800" b="1" dirty="0" err="1"/>
              <a:t>Iset</a:t>
            </a:r>
            <a:r>
              <a:rPr lang="es-ES" sz="2800" b="1" dirty="0"/>
              <a:t> ±5</a:t>
            </a:r>
            <a:r>
              <a:rPr lang="es-ES" sz="2800" b="1" dirty="0" smtClean="0"/>
              <a:t>% </a:t>
            </a:r>
            <a:endParaRPr lang="es-ES" sz="2800" b="1" dirty="0"/>
          </a:p>
          <a:p>
            <a:pPr lvl="1" algn="just"/>
            <a:r>
              <a:rPr lang="es-ES" sz="2800" b="1" dirty="0" err="1"/>
              <a:t>Iset</a:t>
            </a:r>
            <a:r>
              <a:rPr lang="es-ES" sz="2800" b="1" dirty="0"/>
              <a:t> = 1,26-1,2 + 0,05x1.2=1,26. Entonces es correcto.</a:t>
            </a:r>
          </a:p>
          <a:p>
            <a:pPr lvl="1" algn="just"/>
            <a:r>
              <a:rPr lang="es-ES" sz="2800" b="1" dirty="0"/>
              <a:t>3. Verificar el valor de </a:t>
            </a:r>
            <a:r>
              <a:rPr lang="es-ES" sz="2800" b="1" dirty="0" err="1"/>
              <a:t>drop</a:t>
            </a:r>
            <a:r>
              <a:rPr lang="es-ES" sz="2800" b="1" dirty="0"/>
              <a:t> </a:t>
            </a:r>
            <a:r>
              <a:rPr lang="es-ES" sz="2800" b="1" dirty="0" err="1"/>
              <a:t>out</a:t>
            </a:r>
            <a:r>
              <a:rPr lang="es-ES" sz="2800" b="1" dirty="0"/>
              <a:t> </a:t>
            </a:r>
            <a:r>
              <a:rPr lang="es-ES" sz="2800" b="1" dirty="0" smtClean="0"/>
              <a:t>≥ </a:t>
            </a:r>
            <a:r>
              <a:rPr lang="es-ES" sz="2800" b="1" dirty="0"/>
              <a:t>Iset-5% </a:t>
            </a:r>
            <a:r>
              <a:rPr lang="es-ES" sz="2800" b="1" dirty="0" err="1"/>
              <a:t>Iset</a:t>
            </a:r>
            <a:endParaRPr lang="es-ES" sz="2800" b="1" dirty="0"/>
          </a:p>
          <a:p>
            <a:pPr lvl="1" algn="just"/>
            <a:r>
              <a:rPr lang="es-ES" sz="2800" b="1" dirty="0" err="1" smtClean="0"/>
              <a:t>Idrop</a:t>
            </a:r>
            <a:r>
              <a:rPr lang="es-ES" sz="2800" b="1" dirty="0" smtClean="0"/>
              <a:t> </a:t>
            </a:r>
            <a:r>
              <a:rPr lang="es-ES" sz="2800" b="1" dirty="0" err="1" smtClean="0"/>
              <a:t>out</a:t>
            </a:r>
            <a:r>
              <a:rPr lang="es-ES" sz="2800" b="1" dirty="0" smtClean="0"/>
              <a:t> = 1,14 A -&gt; 1,2-0,05x1.2=1.4. Entonces es correcto</a:t>
            </a:r>
            <a:r>
              <a:rPr lang="es-ES" sz="2800" b="1" dirty="0"/>
              <a:t>.</a:t>
            </a:r>
          </a:p>
          <a:p>
            <a:pPr algn="just"/>
            <a:r>
              <a:rPr lang="es-ES" sz="2800" dirty="0"/>
              <a:t>Verificar esto </a:t>
            </a:r>
            <a:r>
              <a:rPr lang="es-ES" sz="2800" dirty="0" smtClean="0"/>
              <a:t>para cada </a:t>
            </a:r>
            <a:r>
              <a:rPr lang="es-ES" sz="2800" dirty="0"/>
              <a:t>fase </a:t>
            </a:r>
            <a:r>
              <a:rPr lang="es-ES" sz="2800" dirty="0" smtClean="0"/>
              <a:t>del relé</a:t>
            </a:r>
            <a:r>
              <a:rPr lang="es-ES" sz="2800" dirty="0"/>
              <a:t>. </a:t>
            </a:r>
            <a:r>
              <a:rPr lang="es-ES" sz="2800" dirty="0" smtClean="0"/>
              <a:t>Esto significa </a:t>
            </a:r>
            <a:r>
              <a:rPr lang="es-ES" sz="2800" dirty="0"/>
              <a:t>fases (S) </a:t>
            </a:r>
            <a:r>
              <a:rPr lang="es-ES" sz="2800" dirty="0" smtClean="0"/>
              <a:t>y (T). </a:t>
            </a:r>
            <a:r>
              <a:rPr lang="es-ES" sz="2800" dirty="0"/>
              <a:t>Si se tiene un equipo de prueba moderno, se puede </a:t>
            </a:r>
            <a:r>
              <a:rPr lang="es-ES" sz="2800" dirty="0" smtClean="0"/>
              <a:t>inyectar </a:t>
            </a:r>
            <a:r>
              <a:rPr lang="es-ES" sz="2800" dirty="0"/>
              <a:t>tres fases al mismo tiempo y verificar los valores de </a:t>
            </a:r>
            <a:r>
              <a:rPr lang="es-ES" sz="2800" dirty="0" smtClean="0"/>
              <a:t>activación </a:t>
            </a:r>
            <a:r>
              <a:rPr lang="es-ES" sz="2800" dirty="0"/>
              <a:t>y desactivación del contacto instantáneo del relé. </a:t>
            </a:r>
          </a:p>
          <a:p>
            <a:pPr algn="just"/>
            <a:r>
              <a:rPr lang="es-ES" sz="2800" dirty="0"/>
              <a:t>Como se muestra en la Figura </a:t>
            </a:r>
            <a:r>
              <a:rPr lang="es-ES" sz="2800" dirty="0" smtClean="0"/>
              <a:t>20.2.2.</a:t>
            </a:r>
          </a:p>
          <a:p>
            <a:pPr algn="just"/>
            <a:r>
              <a:rPr lang="es-ES" sz="2800" dirty="0" smtClean="0"/>
              <a:t>Se </a:t>
            </a:r>
            <a:r>
              <a:rPr lang="es-ES" sz="2800" dirty="0"/>
              <a:t>repite la prueba </a:t>
            </a:r>
            <a:r>
              <a:rPr lang="es-ES" sz="2800" dirty="0" smtClean="0"/>
              <a:t>con </a:t>
            </a:r>
            <a:r>
              <a:rPr lang="es-ES" sz="2800" dirty="0"/>
              <a:t>los valores pH-pH</a:t>
            </a:r>
            <a:r>
              <a:rPr lang="es-ES" sz="2800" dirty="0" smtClean="0"/>
              <a:t>.</a:t>
            </a:r>
          </a:p>
          <a:p>
            <a:pPr algn="just"/>
            <a:endParaRPr lang="es-ES" sz="2800" dirty="0"/>
          </a:p>
          <a:p>
            <a:pPr algn="just"/>
            <a:r>
              <a:rPr lang="es-ES" sz="2800" b="1" dirty="0"/>
              <a:t>3. Comprobación de la característica del relé:</a:t>
            </a:r>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marL="514350" indent="-514350" algn="just">
              <a:buAutoNum type="arabicPeriod" startAt="6"/>
            </a:pPr>
            <a:r>
              <a:rPr lang="es-ES" sz="2800" b="1" dirty="0" smtClean="0"/>
              <a:t>Completar los resultados de la prueba como se muestra en la hoja de prueba en </a:t>
            </a:r>
          </a:p>
          <a:p>
            <a:pPr algn="just"/>
            <a:r>
              <a:rPr lang="es-ES" sz="2800" b="1" dirty="0" smtClean="0"/>
              <a:t>Tabla 20.2.1.</a:t>
            </a:r>
          </a:p>
          <a:p>
            <a:pPr algn="just"/>
            <a:endParaRPr lang="es-ES" sz="2800" dirty="0"/>
          </a:p>
        </p:txBody>
      </p:sp>
      <p:pic>
        <p:nvPicPr>
          <p:cNvPr id="6" name="Imagen 5"/>
          <p:cNvPicPr>
            <a:picLocks noChangeAspect="1"/>
          </p:cNvPicPr>
          <p:nvPr/>
        </p:nvPicPr>
        <p:blipFill>
          <a:blip r:embed="rId2"/>
          <a:stretch>
            <a:fillRect/>
          </a:stretch>
        </p:blipFill>
        <p:spPr>
          <a:xfrm>
            <a:off x="13733585" y="6086528"/>
            <a:ext cx="10128740" cy="7629472"/>
          </a:xfrm>
          <a:prstGeom prst="rect">
            <a:avLst/>
          </a:prstGeom>
        </p:spPr>
      </p:pic>
      <p:sp>
        <p:nvSpPr>
          <p:cNvPr id="7" name="Rectángulo 6"/>
          <p:cNvSpPr/>
          <p:nvPr/>
        </p:nvSpPr>
        <p:spPr>
          <a:xfrm>
            <a:off x="14272848" y="4827621"/>
            <a:ext cx="8663354" cy="954107"/>
          </a:xfrm>
          <a:prstGeom prst="rect">
            <a:avLst/>
          </a:prstGeom>
        </p:spPr>
        <p:txBody>
          <a:bodyPr wrap="square">
            <a:spAutoFit/>
          </a:bodyPr>
          <a:lstStyle/>
          <a:p>
            <a:pPr algn="just"/>
            <a:r>
              <a:rPr lang="es-ES" sz="2800" b="1" dirty="0"/>
              <a:t>FIGURA 20.2.2 Conexión de prueba de activación/desactivación trifásica para relé OC.</a:t>
            </a:r>
          </a:p>
        </p:txBody>
      </p:sp>
      <p:sp>
        <p:nvSpPr>
          <p:cNvPr id="8" name="Rectángulo 7"/>
          <p:cNvSpPr/>
          <p:nvPr/>
        </p:nvSpPr>
        <p:spPr>
          <a:xfrm>
            <a:off x="521677" y="6792721"/>
            <a:ext cx="12748846" cy="4832092"/>
          </a:xfrm>
          <a:prstGeom prst="rect">
            <a:avLst/>
          </a:prstGeom>
        </p:spPr>
        <p:txBody>
          <a:bodyPr wrap="square">
            <a:spAutoFit/>
          </a:bodyPr>
          <a:lstStyle/>
          <a:p>
            <a:pPr marL="1423218" lvl="1" indent="-514350" algn="just">
              <a:buFont typeface="+mj-lt"/>
              <a:buAutoNum type="arabicPeriod"/>
            </a:pPr>
            <a:r>
              <a:rPr lang="es-ES" sz="2800" b="1" dirty="0" smtClean="0"/>
              <a:t>Inyectar </a:t>
            </a:r>
            <a:r>
              <a:rPr lang="es-ES" sz="2800" b="1" dirty="0"/>
              <a:t>la corriente a dos veces la </a:t>
            </a:r>
            <a:r>
              <a:rPr lang="es-ES" sz="2800" b="1" dirty="0" err="1"/>
              <a:t>Iset</a:t>
            </a:r>
            <a:r>
              <a:rPr lang="es-ES" sz="2800" b="1" dirty="0"/>
              <a:t>, tres veces el </a:t>
            </a:r>
            <a:r>
              <a:rPr lang="es-ES" sz="2800" b="1" dirty="0" err="1"/>
              <a:t>Iset</a:t>
            </a:r>
            <a:r>
              <a:rPr lang="es-ES" sz="2800" b="1" dirty="0"/>
              <a:t>, y cuatro veces el </a:t>
            </a:r>
            <a:r>
              <a:rPr lang="es-ES" sz="2800" b="1" dirty="0" err="1"/>
              <a:t>Iset</a:t>
            </a:r>
            <a:r>
              <a:rPr lang="es-ES" sz="2800" b="1" dirty="0"/>
              <a:t>.</a:t>
            </a:r>
          </a:p>
          <a:p>
            <a:pPr marL="1423218" lvl="1" indent="-514350" algn="just">
              <a:buFont typeface="+mj-lt"/>
              <a:buAutoNum type="arabicPeriod"/>
            </a:pPr>
            <a:r>
              <a:rPr lang="es-ES" sz="2800" b="1" dirty="0" smtClean="0"/>
              <a:t>Verificar </a:t>
            </a:r>
            <a:r>
              <a:rPr lang="es-ES" sz="2800" b="1" dirty="0"/>
              <a:t>el tiempo de actuación en cada valor.</a:t>
            </a:r>
          </a:p>
          <a:p>
            <a:pPr marL="1423218" lvl="1" indent="-514350" algn="just">
              <a:buFont typeface="+mj-lt"/>
              <a:buAutoNum type="arabicPeriod"/>
            </a:pPr>
            <a:r>
              <a:rPr lang="es-ES" sz="2800" b="1" dirty="0" smtClean="0"/>
              <a:t>A </a:t>
            </a:r>
            <a:r>
              <a:rPr lang="es-ES" sz="2800" b="1" dirty="0"/>
              <a:t>partir de la curva característica del relé, verificar el valor de los tiempos en PM.= </a:t>
            </a:r>
            <a:r>
              <a:rPr lang="es-ES" sz="2800" b="1" dirty="0" smtClean="0"/>
              <a:t>1.0 para </a:t>
            </a:r>
            <a:r>
              <a:rPr lang="es-ES" sz="2800" b="1" dirty="0"/>
              <a:t>2 x </a:t>
            </a:r>
            <a:r>
              <a:rPr lang="es-ES" sz="2800" b="1" dirty="0" err="1"/>
              <a:t>Iset</a:t>
            </a:r>
            <a:r>
              <a:rPr lang="es-ES" sz="2800" b="1" dirty="0"/>
              <a:t>, 3 x </a:t>
            </a:r>
            <a:r>
              <a:rPr lang="es-ES" sz="2800" b="1" dirty="0" err="1"/>
              <a:t>Iset</a:t>
            </a:r>
            <a:r>
              <a:rPr lang="es-ES" sz="2800" b="1" dirty="0"/>
              <a:t>, 4 x </a:t>
            </a:r>
            <a:r>
              <a:rPr lang="es-ES" sz="2800" b="1" dirty="0" err="1"/>
              <a:t>Iset</a:t>
            </a:r>
            <a:r>
              <a:rPr lang="es-ES" sz="2800" b="1" dirty="0"/>
              <a:t>.</a:t>
            </a:r>
          </a:p>
          <a:p>
            <a:pPr marL="1423218" lvl="1" indent="-514350" algn="just">
              <a:buFont typeface="+mj-lt"/>
              <a:buAutoNum type="arabicPeriod"/>
            </a:pPr>
            <a:r>
              <a:rPr lang="es-ES" sz="2800" b="1" dirty="0" smtClean="0"/>
              <a:t>Comprobar que la diferencia entre los tiempos medidos </a:t>
            </a:r>
            <a:r>
              <a:rPr lang="es-ES" sz="2800" b="1" dirty="0"/>
              <a:t>y los tiempos de la curva esté </a:t>
            </a:r>
            <a:r>
              <a:rPr lang="es-ES" sz="2800" b="1" dirty="0" smtClean="0"/>
              <a:t>dentro 65%, repetir la prueba </a:t>
            </a:r>
            <a:r>
              <a:rPr lang="es-ES" sz="2800" b="1" dirty="0"/>
              <a:t>para la inyección de pH-pH</a:t>
            </a:r>
            <a:r>
              <a:rPr lang="es-ES" sz="2800" b="1" dirty="0" smtClean="0"/>
              <a:t>.</a:t>
            </a:r>
          </a:p>
          <a:p>
            <a:pPr marL="1423218" lvl="1" indent="-514350" algn="just">
              <a:buFont typeface="+mj-lt"/>
              <a:buAutoNum type="arabicPeriod"/>
            </a:pPr>
            <a:r>
              <a:rPr lang="es-ES" sz="2800" b="1" dirty="0" smtClean="0"/>
              <a:t>Prueba </a:t>
            </a:r>
            <a:r>
              <a:rPr lang="es-ES" sz="2800" b="1" dirty="0"/>
              <a:t>de elemento instantáneo:</a:t>
            </a:r>
          </a:p>
          <a:p>
            <a:pPr lvl="2" algn="just"/>
            <a:r>
              <a:rPr lang="es-ES" sz="2800" b="1" dirty="0" smtClean="0"/>
              <a:t>Para </a:t>
            </a:r>
            <a:r>
              <a:rPr lang="es-ES" sz="2800" b="1" dirty="0"/>
              <a:t>esta prueba, Inyectar la corriente y </a:t>
            </a:r>
            <a:r>
              <a:rPr lang="es-ES" sz="2800" b="1" dirty="0" smtClean="0"/>
              <a:t>desconectar </a:t>
            </a:r>
            <a:r>
              <a:rPr lang="es-ES" sz="2800" b="1" dirty="0"/>
              <a:t>muy </a:t>
            </a:r>
            <a:r>
              <a:rPr lang="es-ES" sz="2800" b="1" dirty="0" smtClean="0"/>
              <a:t>rápido </a:t>
            </a:r>
            <a:r>
              <a:rPr lang="es-ES" sz="2800" b="1" dirty="0"/>
              <a:t>ya que este ajuste de corriente es alto (6 In) y </a:t>
            </a:r>
            <a:r>
              <a:rPr lang="es-ES" sz="2800" b="1" dirty="0" smtClean="0"/>
              <a:t>puede </a:t>
            </a:r>
            <a:r>
              <a:rPr lang="es-ES" sz="2800" b="1" dirty="0"/>
              <a:t>dañar el circuito del relé</a:t>
            </a:r>
            <a:r>
              <a:rPr lang="es-ES" sz="2800" b="1" dirty="0" smtClean="0"/>
              <a:t>. Luego </a:t>
            </a:r>
            <a:r>
              <a:rPr lang="es-ES" sz="2800" b="1" dirty="0"/>
              <a:t>inyectar 6 A y verificar el tiempo de operación </a:t>
            </a:r>
            <a:r>
              <a:rPr lang="es-ES" sz="2800" b="1" dirty="0" smtClean="0"/>
              <a:t>en </a:t>
            </a:r>
            <a:r>
              <a:rPr lang="es-ES" sz="2800" b="1" dirty="0"/>
              <a:t>ms.</a:t>
            </a:r>
          </a:p>
        </p:txBody>
      </p:sp>
    </p:spTree>
    <p:extLst>
      <p:ext uri="{BB962C8B-B14F-4D97-AF65-F5344CB8AC3E}">
        <p14:creationId xmlns:p14="http://schemas.microsoft.com/office/powerpoint/2010/main" val="20760813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633048" y="688309"/>
            <a:ext cx="23117906" cy="12588061"/>
          </a:xfrm>
          <a:prstGeom prst="rect">
            <a:avLst/>
          </a:prstGeom>
        </p:spPr>
        <p:txBody>
          <a:bodyPr wrap="square">
            <a:spAutoFit/>
          </a:bodyPr>
          <a:lstStyle/>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a:p>
          <a:p>
            <a:pPr algn="just"/>
            <a:r>
              <a:rPr lang="es-ES" sz="2800" b="1" dirty="0" smtClean="0"/>
              <a:t>20.2.1.2 Prueba y puesta en servicio del relé de </a:t>
            </a:r>
            <a:r>
              <a:rPr lang="es-ES" sz="2800" b="1" dirty="0" err="1" smtClean="0"/>
              <a:t>sobrecorriente</a:t>
            </a:r>
            <a:r>
              <a:rPr lang="es-ES" sz="2800" b="1" dirty="0" smtClean="0"/>
              <a:t> direccional</a:t>
            </a:r>
          </a:p>
          <a:p>
            <a:pPr algn="just"/>
            <a:endParaRPr lang="es-ES" sz="2800" dirty="0"/>
          </a:p>
          <a:p>
            <a:pPr algn="just"/>
            <a:r>
              <a:rPr lang="es-ES" sz="2800" dirty="0" smtClean="0"/>
              <a:t>Las conexiones de prueba del relé de </a:t>
            </a:r>
            <a:r>
              <a:rPr lang="es-ES" sz="2800" dirty="0" err="1" smtClean="0"/>
              <a:t>sobrecorriente</a:t>
            </a:r>
            <a:r>
              <a:rPr lang="es-ES" sz="2800" dirty="0" smtClean="0"/>
              <a:t> direccional (DOC) se muestran en la Figura 20.2.3:</a:t>
            </a:r>
          </a:p>
          <a:p>
            <a:pPr lvl="1" algn="just"/>
            <a:endParaRPr lang="es-ES" sz="2800" b="1" dirty="0" smtClean="0"/>
          </a:p>
          <a:p>
            <a:pPr lvl="1" algn="just"/>
            <a:r>
              <a:rPr lang="es-ES" sz="2800" b="1" dirty="0" smtClean="0"/>
              <a:t>Cerrar conexión AC;</a:t>
            </a:r>
          </a:p>
          <a:p>
            <a:pPr lvl="1" algn="just"/>
            <a:r>
              <a:rPr lang="es-ES" sz="2800" b="1" dirty="0" smtClean="0"/>
              <a:t>Abrir conexión AB;</a:t>
            </a:r>
          </a:p>
          <a:p>
            <a:pPr lvl="1" algn="just"/>
            <a:r>
              <a:rPr lang="es-ES" sz="2800" b="1" dirty="0" smtClean="0"/>
              <a:t>Abrir la conexión CD;</a:t>
            </a:r>
          </a:p>
          <a:p>
            <a:pPr lvl="1" algn="just"/>
            <a:r>
              <a:rPr lang="es-ES" sz="2800" b="1" dirty="0" smtClean="0"/>
              <a:t>Abrir la conexión 1-3;</a:t>
            </a:r>
          </a:p>
          <a:p>
            <a:pPr lvl="1" algn="just"/>
            <a:r>
              <a:rPr lang="es-ES" sz="2800" b="1" dirty="0" smtClean="0"/>
              <a:t>Abrir la conexión 2-4.</a:t>
            </a:r>
          </a:p>
          <a:p>
            <a:pPr algn="just"/>
            <a:endParaRPr lang="es-ES" sz="2800" dirty="0" smtClean="0"/>
          </a:p>
        </p:txBody>
      </p:sp>
      <p:pic>
        <p:nvPicPr>
          <p:cNvPr id="3" name="Imagen 2"/>
          <p:cNvPicPr>
            <a:picLocks noChangeAspect="1"/>
          </p:cNvPicPr>
          <p:nvPr/>
        </p:nvPicPr>
        <p:blipFill>
          <a:blip r:embed="rId2"/>
          <a:stretch>
            <a:fillRect/>
          </a:stretch>
        </p:blipFill>
        <p:spPr>
          <a:xfrm>
            <a:off x="633048" y="336616"/>
            <a:ext cx="10949352" cy="7728861"/>
          </a:xfrm>
          <a:prstGeom prst="rect">
            <a:avLst/>
          </a:prstGeom>
        </p:spPr>
      </p:pic>
      <p:pic>
        <p:nvPicPr>
          <p:cNvPr id="4" name="Imagen 3"/>
          <p:cNvPicPr>
            <a:picLocks noChangeAspect="1"/>
          </p:cNvPicPr>
          <p:nvPr/>
        </p:nvPicPr>
        <p:blipFill>
          <a:blip r:embed="rId3"/>
          <a:stretch>
            <a:fillRect/>
          </a:stretch>
        </p:blipFill>
        <p:spPr>
          <a:xfrm>
            <a:off x="14208368" y="688308"/>
            <a:ext cx="9331569" cy="8924615"/>
          </a:xfrm>
          <a:prstGeom prst="rect">
            <a:avLst/>
          </a:prstGeom>
        </p:spPr>
      </p:pic>
      <p:sp>
        <p:nvSpPr>
          <p:cNvPr id="5" name="Rectángulo 4"/>
          <p:cNvSpPr/>
          <p:nvPr/>
        </p:nvSpPr>
        <p:spPr>
          <a:xfrm>
            <a:off x="17350154" y="7216841"/>
            <a:ext cx="6306771" cy="1384995"/>
          </a:xfrm>
          <a:prstGeom prst="rect">
            <a:avLst/>
          </a:prstGeom>
        </p:spPr>
        <p:txBody>
          <a:bodyPr wrap="square">
            <a:spAutoFit/>
          </a:bodyPr>
          <a:lstStyle/>
          <a:p>
            <a:pPr algn="just"/>
            <a:r>
              <a:rPr lang="es-ES" sz="2800" b="1" dirty="0"/>
              <a:t>FIGURA 20.2.3 Conexiones del circuito de prueba del relé de </a:t>
            </a:r>
            <a:r>
              <a:rPr lang="es-ES" sz="2800" b="1" dirty="0" err="1"/>
              <a:t>sobrecorriente</a:t>
            </a:r>
            <a:r>
              <a:rPr lang="es-ES" sz="2800" b="1" dirty="0"/>
              <a:t> direccional.</a:t>
            </a:r>
          </a:p>
        </p:txBody>
      </p:sp>
      <p:sp>
        <p:nvSpPr>
          <p:cNvPr id="9" name="Rectángulo 8"/>
          <p:cNvSpPr/>
          <p:nvPr/>
        </p:nvSpPr>
        <p:spPr>
          <a:xfrm>
            <a:off x="5515768" y="10444832"/>
            <a:ext cx="17385199" cy="2677656"/>
          </a:xfrm>
          <a:prstGeom prst="rect">
            <a:avLst/>
          </a:prstGeom>
        </p:spPr>
        <p:txBody>
          <a:bodyPr wrap="square">
            <a:spAutoFit/>
          </a:bodyPr>
          <a:lstStyle/>
          <a:p>
            <a:pPr marL="742950" indent="-742950" algn="just">
              <a:buFont typeface="+mj-lt"/>
              <a:buAutoNum type="arabicPeriod"/>
            </a:pPr>
            <a:r>
              <a:rPr lang="es-ES" sz="2800" b="1" dirty="0" smtClean="0"/>
              <a:t>Repetir </a:t>
            </a:r>
            <a:r>
              <a:rPr lang="es-ES" sz="2800" b="1" dirty="0"/>
              <a:t>el mismo procedimiento para cortocircuitar (SC) el circuito de corriente para cada fase e inyectar corriente en el lado del relé.</a:t>
            </a:r>
          </a:p>
          <a:p>
            <a:pPr marL="742950" indent="-742950" algn="just">
              <a:buFont typeface="+mj-lt"/>
              <a:buAutoNum type="arabicPeriod"/>
            </a:pPr>
            <a:r>
              <a:rPr lang="es-ES" sz="2800" b="1" dirty="0" smtClean="0"/>
              <a:t>Abrir </a:t>
            </a:r>
            <a:r>
              <a:rPr lang="es-ES" sz="2800" b="1" dirty="0"/>
              <a:t>el circuito secundario del VT en los terminales de conexión de aislación e Inyectar la tensión en el lado del relé.</a:t>
            </a:r>
          </a:p>
          <a:p>
            <a:pPr marL="742950" indent="-742950" algn="just">
              <a:buFont typeface="+mj-lt"/>
              <a:buAutoNum type="arabicPeriod"/>
            </a:pPr>
            <a:r>
              <a:rPr lang="es-ES" sz="2800" b="1" dirty="0" err="1" smtClean="0"/>
              <a:t>Aíslar</a:t>
            </a:r>
            <a:r>
              <a:rPr lang="es-ES" sz="2800" b="1" dirty="0" smtClean="0"/>
              <a:t> </a:t>
            </a:r>
            <a:r>
              <a:rPr lang="es-ES" sz="2800" b="1" dirty="0"/>
              <a:t>el circuito de disparo abriendo las conexiones y conectar los puntos de parada del temporizador del probador al contacto de disparo del relé.</a:t>
            </a:r>
          </a:p>
        </p:txBody>
      </p:sp>
    </p:spTree>
    <p:extLst>
      <p:ext uri="{BB962C8B-B14F-4D97-AF65-F5344CB8AC3E}">
        <p14:creationId xmlns:p14="http://schemas.microsoft.com/office/powerpoint/2010/main" val="42111603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633048" y="688309"/>
            <a:ext cx="23117906" cy="13018949"/>
          </a:xfrm>
          <a:prstGeom prst="rect">
            <a:avLst/>
          </a:prstGeom>
        </p:spPr>
        <p:txBody>
          <a:bodyPr wrap="square">
            <a:spAutoFit/>
          </a:bodyPr>
          <a:lstStyle/>
          <a:p>
            <a:pPr algn="just"/>
            <a:r>
              <a:rPr lang="es-ES" sz="2800" b="1" dirty="0" smtClean="0"/>
              <a:t>1. datos del relé:</a:t>
            </a:r>
          </a:p>
          <a:p>
            <a:pPr algn="just"/>
            <a:r>
              <a:rPr lang="es-ES" sz="2800" b="1" dirty="0" smtClean="0"/>
              <a:t>Relé de 11 </a:t>
            </a:r>
            <a:r>
              <a:rPr lang="es-ES" sz="2800" b="1" dirty="0" err="1" smtClean="0"/>
              <a:t>kV</a:t>
            </a:r>
            <a:r>
              <a:rPr lang="es-ES" sz="2800" b="1" dirty="0" smtClean="0"/>
              <a:t> OC </a:t>
            </a:r>
            <a:r>
              <a:rPr lang="es-ES" sz="2800" b="1" dirty="0" err="1" smtClean="0"/>
              <a:t>Iset</a:t>
            </a:r>
            <a:r>
              <a:rPr lang="es-ES" sz="2800" b="1" dirty="0" smtClean="0"/>
              <a:t> = 1.2 In</a:t>
            </a:r>
          </a:p>
          <a:p>
            <a:pPr algn="just"/>
            <a:r>
              <a:rPr lang="es-ES" sz="2800" b="1" dirty="0" smtClean="0"/>
              <a:t>Relación CT=1000/1 </a:t>
            </a:r>
          </a:p>
          <a:p>
            <a:pPr algn="just"/>
            <a:r>
              <a:rPr lang="es-ES" sz="2800" b="1" dirty="0" smtClean="0"/>
              <a:t>Característica de relé utilizada=SI TD=1</a:t>
            </a:r>
          </a:p>
          <a:p>
            <a:pPr algn="just"/>
            <a:r>
              <a:rPr lang="es-ES" sz="2800" b="1" dirty="0" err="1" smtClean="0"/>
              <a:t>Iset</a:t>
            </a:r>
            <a:r>
              <a:rPr lang="es-ES" sz="2800" b="1" dirty="0" smtClean="0"/>
              <a:t> = 6 In</a:t>
            </a:r>
          </a:p>
          <a:p>
            <a:pPr algn="just"/>
            <a:r>
              <a:rPr lang="es-ES" sz="2800" dirty="0" smtClean="0"/>
              <a:t>Ángulo característico del relé5-Tensión de registro de corriente de 45 grados (relé de conexión de 90 grados), como se muestra en la Figura 20.2.4.</a:t>
            </a:r>
          </a:p>
          <a:p>
            <a:pPr algn="just"/>
            <a:r>
              <a:rPr lang="es-ES" sz="2800" dirty="0" smtClean="0"/>
              <a:t>Probar los tiempos de activación/desactivación del relé y los tiempos característicos y la corriente instantánea según las pruebas realizadas en Sección 20.2.1.1 para el relé OC no direccional considerando una inyección de tensión y corriente de polarización con un ángulo en la zona de operación.</a:t>
            </a:r>
          </a:p>
          <a:p>
            <a:pPr algn="just"/>
            <a:r>
              <a:rPr lang="es-ES" sz="2800" dirty="0" smtClean="0"/>
              <a:t>Para probar la unidad direccional en la fase (R) del relé, Inyectar una corriente mayor que el valor de activación, con una tensión de polarización de la fase S y B, luego Verificar los límites de operación del relé entre el retraso de 135 grados y el avance de 45 grados. . Comprobar que el error en el ángulo sea de aproximadamente65 grados, luego complete la hoja de prueba en Tabla 20.2.2</a:t>
            </a:r>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a:p>
          <a:p>
            <a:pPr lvl="1" algn="just"/>
            <a:r>
              <a:rPr lang="es-ES" sz="2800" b="1" dirty="0" smtClean="0"/>
              <a:t>.FIGURA 20.2.4 Característica de relé del relé OC direccional.</a:t>
            </a:r>
            <a:endParaRPr lang="es-ES" sz="2800" b="1" dirty="0"/>
          </a:p>
        </p:txBody>
      </p:sp>
      <p:pic>
        <p:nvPicPr>
          <p:cNvPr id="6" name="Imagen 5"/>
          <p:cNvPicPr>
            <a:picLocks noChangeAspect="1"/>
          </p:cNvPicPr>
          <p:nvPr/>
        </p:nvPicPr>
        <p:blipFill rotWithShape="1">
          <a:blip r:embed="rId2"/>
          <a:srcRect t="1027"/>
          <a:stretch/>
        </p:blipFill>
        <p:spPr>
          <a:xfrm>
            <a:off x="1995791" y="5697414"/>
            <a:ext cx="9375594" cy="6846277"/>
          </a:xfrm>
          <a:prstGeom prst="rect">
            <a:avLst/>
          </a:prstGeom>
        </p:spPr>
      </p:pic>
      <p:pic>
        <p:nvPicPr>
          <p:cNvPr id="7" name="Imagen 6"/>
          <p:cNvPicPr>
            <a:picLocks noChangeAspect="1"/>
          </p:cNvPicPr>
          <p:nvPr/>
        </p:nvPicPr>
        <p:blipFill>
          <a:blip r:embed="rId3"/>
          <a:stretch>
            <a:fillRect/>
          </a:stretch>
        </p:blipFill>
        <p:spPr>
          <a:xfrm>
            <a:off x="12734128" y="7268308"/>
            <a:ext cx="10172764" cy="4267200"/>
          </a:xfrm>
          <a:prstGeom prst="rect">
            <a:avLst/>
          </a:prstGeom>
        </p:spPr>
      </p:pic>
    </p:spTree>
    <p:extLst>
      <p:ext uri="{BB962C8B-B14F-4D97-AF65-F5344CB8AC3E}">
        <p14:creationId xmlns:p14="http://schemas.microsoft.com/office/powerpoint/2010/main" val="26257510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586154" y="247671"/>
            <a:ext cx="23071015" cy="13142059"/>
          </a:xfrm>
          <a:prstGeom prst="rect">
            <a:avLst/>
          </a:prstGeom>
        </p:spPr>
        <p:txBody>
          <a:bodyPr wrap="square">
            <a:spAutoFit/>
          </a:bodyPr>
          <a:lstStyle/>
          <a:p>
            <a:pPr algn="just"/>
            <a:r>
              <a:rPr lang="es-ES" sz="3600" b="1" dirty="0"/>
              <a:t>Subcapítulo </a:t>
            </a:r>
            <a:r>
              <a:rPr lang="es-ES" sz="3600" b="1" dirty="0" smtClean="0"/>
              <a:t>20.3 Prueba </a:t>
            </a:r>
            <a:r>
              <a:rPr lang="es-ES" sz="3600" b="1" dirty="0"/>
              <a:t>y puesta en servicio de protección a </a:t>
            </a:r>
            <a:r>
              <a:rPr lang="es-ES" sz="3600" b="1" dirty="0" smtClean="0"/>
              <a:t>distancia</a:t>
            </a:r>
            <a:endParaRPr lang="es-ES" sz="3600" b="1" dirty="0"/>
          </a:p>
          <a:p>
            <a:pPr algn="just"/>
            <a:r>
              <a:rPr lang="es-ES" sz="2800" b="1" dirty="0" smtClean="0"/>
              <a:t>20.3.1 PRUEBA </a:t>
            </a:r>
            <a:r>
              <a:rPr lang="es-ES" sz="2800" b="1" dirty="0"/>
              <a:t>DE INYECCIÓN </a:t>
            </a:r>
            <a:r>
              <a:rPr lang="es-ES" sz="2800" b="1" dirty="0" smtClean="0"/>
              <a:t>SECUNDARIA</a:t>
            </a:r>
          </a:p>
          <a:p>
            <a:pPr algn="just"/>
            <a:endParaRPr lang="es-ES" sz="2800" b="1" dirty="0"/>
          </a:p>
          <a:p>
            <a:pPr algn="just"/>
            <a:r>
              <a:rPr lang="es-ES" sz="2800" dirty="0"/>
              <a:t>En esta prueba </a:t>
            </a:r>
            <a:r>
              <a:rPr lang="es-ES" sz="2800" dirty="0" smtClean="0"/>
              <a:t>se inyecta </a:t>
            </a:r>
            <a:r>
              <a:rPr lang="es-ES" sz="2800" dirty="0"/>
              <a:t>tensión y corriente (corriente </a:t>
            </a:r>
            <a:r>
              <a:rPr lang="es-ES" sz="2800" dirty="0" smtClean="0"/>
              <a:t>fija</a:t>
            </a:r>
            <a:r>
              <a:rPr lang="es-ES" sz="2800" dirty="0"/>
              <a:t>) según la prueba del fabricante.</a:t>
            </a:r>
          </a:p>
          <a:p>
            <a:pPr algn="just"/>
            <a:r>
              <a:rPr lang="es-ES" sz="2800" dirty="0"/>
              <a:t>Recomendación 1 o 2 A. Para el Transformador de Corriente </a:t>
            </a:r>
            <a:r>
              <a:rPr lang="es-ES" sz="2800" dirty="0" smtClean="0"/>
              <a:t>(</a:t>
            </a:r>
            <a:r>
              <a:rPr lang="es-ES" sz="2800" dirty="0"/>
              <a:t>CT) </a:t>
            </a:r>
            <a:r>
              <a:rPr lang="es-ES" sz="2800" dirty="0" smtClean="0"/>
              <a:t>con corriente </a:t>
            </a:r>
            <a:r>
              <a:rPr lang="es-ES" sz="2800" dirty="0"/>
              <a:t>nominal </a:t>
            </a:r>
            <a:r>
              <a:rPr lang="es-ES" sz="2800" dirty="0" smtClean="0"/>
              <a:t>de 1 </a:t>
            </a:r>
            <a:r>
              <a:rPr lang="es-ES" sz="2800" dirty="0"/>
              <a:t>A se disminuye la </a:t>
            </a:r>
            <a:r>
              <a:rPr lang="es-ES" sz="2800" dirty="0" smtClean="0"/>
              <a:t>tensión hasta llegar al alcance de zona para las características </a:t>
            </a:r>
            <a:r>
              <a:rPr lang="es-ES" sz="2800" dirty="0"/>
              <a:t>pH-E </a:t>
            </a:r>
            <a:r>
              <a:rPr lang="es-ES" sz="2800" dirty="0" smtClean="0"/>
              <a:t>y </a:t>
            </a:r>
            <a:r>
              <a:rPr lang="es-ES" sz="2800" dirty="0"/>
              <a:t>pH-pH para cada fase R, S, B y RS, SB , BR fases como se </a:t>
            </a:r>
            <a:r>
              <a:rPr lang="es-ES" sz="2800" dirty="0" smtClean="0"/>
              <a:t>muestra </a:t>
            </a:r>
            <a:r>
              <a:rPr lang="es-ES" sz="2800" dirty="0"/>
              <a:t>a continuación:</a:t>
            </a:r>
          </a:p>
          <a:p>
            <a:pPr algn="just"/>
            <a:r>
              <a:rPr lang="es-ES" sz="2800" b="1" dirty="0"/>
              <a:t>1. Datos del Relé</a:t>
            </a:r>
          </a:p>
          <a:p>
            <a:pPr lvl="1" algn="just"/>
            <a:r>
              <a:rPr lang="es-ES" sz="2800" b="1" dirty="0"/>
              <a:t>CT </a:t>
            </a:r>
            <a:r>
              <a:rPr lang="es-ES" sz="2800" b="1" dirty="0" smtClean="0"/>
              <a:t>= 2000/1 500 </a:t>
            </a:r>
            <a:r>
              <a:rPr lang="es-ES" sz="2800" b="1" dirty="0" err="1" smtClean="0"/>
              <a:t>kV</a:t>
            </a:r>
            <a:r>
              <a:rPr lang="es-ES" sz="2800" b="1" dirty="0" smtClean="0"/>
              <a:t> Línea de transmisión </a:t>
            </a:r>
            <a:r>
              <a:rPr lang="es-ES" sz="2800" b="1" dirty="0"/>
              <a:t>(TL) </a:t>
            </a:r>
          </a:p>
          <a:p>
            <a:pPr lvl="1" algn="just"/>
            <a:r>
              <a:rPr lang="es-ES" sz="2800" b="1" dirty="0" smtClean="0"/>
              <a:t>Característica fase-E Relé </a:t>
            </a:r>
            <a:r>
              <a:rPr lang="es-ES" sz="2800" b="1" dirty="0" err="1" smtClean="0"/>
              <a:t>Mho</a:t>
            </a:r>
            <a:r>
              <a:rPr lang="es-ES" sz="2800" b="1" dirty="0" smtClean="0"/>
              <a:t>, característica </a:t>
            </a:r>
            <a:r>
              <a:rPr lang="es-ES" sz="2800" b="1" dirty="0"/>
              <a:t>pH-pH, </a:t>
            </a:r>
            <a:r>
              <a:rPr lang="es-ES" sz="2800" b="1" dirty="0" smtClean="0"/>
              <a:t>característica cuadrilateral.</a:t>
            </a:r>
            <a:endParaRPr lang="es-ES" sz="2800" b="1" dirty="0"/>
          </a:p>
          <a:p>
            <a:pPr lvl="1" algn="just"/>
            <a:r>
              <a:rPr lang="es-ES" sz="2800" b="1" dirty="0"/>
              <a:t>Z1, Z2, Z3 son proporcionados por un ingeniero de ajuste </a:t>
            </a:r>
            <a:r>
              <a:rPr lang="es-ES" sz="2800" b="1" dirty="0" smtClean="0"/>
              <a:t>de </a:t>
            </a:r>
            <a:r>
              <a:rPr lang="es-ES" sz="2800" b="1" dirty="0"/>
              <a:t>relés para pH-E y pH-pH</a:t>
            </a:r>
          </a:p>
          <a:p>
            <a:pPr lvl="1" algn="just"/>
            <a:r>
              <a:rPr lang="es-ES" sz="2800" b="1" dirty="0"/>
              <a:t>donde:</a:t>
            </a:r>
          </a:p>
          <a:p>
            <a:pPr lvl="1" algn="just"/>
            <a:r>
              <a:rPr lang="es-ES" sz="2800" b="1" dirty="0"/>
              <a:t>K0 = factor de compensación de tierra residual</a:t>
            </a:r>
            <a:r>
              <a:rPr lang="es-ES" sz="2800" b="1" dirty="0" smtClean="0"/>
              <a:t>.</a:t>
            </a:r>
          </a:p>
          <a:p>
            <a:pPr lvl="1" algn="just"/>
            <a:endParaRPr lang="es-ES" sz="2800" b="1" dirty="0"/>
          </a:p>
          <a:p>
            <a:pPr lvl="1" algn="just"/>
            <a:endParaRPr lang="es-ES" sz="2800" b="1" dirty="0" smtClean="0"/>
          </a:p>
          <a:p>
            <a:pPr lvl="1" algn="just"/>
            <a:endParaRPr lang="es-ES" sz="2800" b="1" dirty="0"/>
          </a:p>
          <a:p>
            <a:pPr lvl="1" algn="just"/>
            <a:r>
              <a:rPr lang="es-ES" sz="2800" b="1" dirty="0"/>
              <a:t>Z1 =impedancia de </a:t>
            </a:r>
            <a:r>
              <a:rPr lang="es-ES" sz="2800" b="1" dirty="0" smtClean="0"/>
              <a:t>secuencia positiva </a:t>
            </a:r>
            <a:r>
              <a:rPr lang="es-ES" sz="2800" b="1" dirty="0"/>
              <a:t>de TL </a:t>
            </a:r>
          </a:p>
          <a:p>
            <a:pPr lvl="1" algn="just"/>
            <a:r>
              <a:rPr lang="es-ES" sz="2800" b="1" dirty="0"/>
              <a:t>Z0 = impedancia </a:t>
            </a:r>
            <a:r>
              <a:rPr lang="es-ES" sz="2800" b="1" dirty="0" smtClean="0"/>
              <a:t>de secuencia </a:t>
            </a:r>
            <a:r>
              <a:rPr lang="es-ES" sz="2800" b="1" dirty="0"/>
              <a:t>cero de </a:t>
            </a:r>
            <a:r>
              <a:rPr lang="es-ES" sz="2800" b="1" dirty="0" smtClean="0"/>
              <a:t>TL-</a:t>
            </a:r>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p:txBody>
      </p:sp>
      <p:pic>
        <p:nvPicPr>
          <p:cNvPr id="3" name="Imagen 2"/>
          <p:cNvPicPr>
            <a:picLocks noChangeAspect="1"/>
          </p:cNvPicPr>
          <p:nvPr/>
        </p:nvPicPr>
        <p:blipFill>
          <a:blip r:embed="rId2"/>
          <a:stretch>
            <a:fillRect/>
          </a:stretch>
        </p:blipFill>
        <p:spPr>
          <a:xfrm>
            <a:off x="2416357" y="5652721"/>
            <a:ext cx="2976257" cy="935648"/>
          </a:xfrm>
          <a:prstGeom prst="rect">
            <a:avLst/>
          </a:prstGeom>
        </p:spPr>
      </p:pic>
      <p:pic>
        <p:nvPicPr>
          <p:cNvPr id="4" name="Imagen 3"/>
          <p:cNvPicPr>
            <a:picLocks noChangeAspect="1"/>
          </p:cNvPicPr>
          <p:nvPr/>
        </p:nvPicPr>
        <p:blipFill rotWithShape="1">
          <a:blip r:embed="rId3"/>
          <a:srcRect b="57557"/>
          <a:stretch/>
        </p:blipFill>
        <p:spPr>
          <a:xfrm>
            <a:off x="586153" y="7807566"/>
            <a:ext cx="9626111" cy="5908433"/>
          </a:xfrm>
          <a:prstGeom prst="rect">
            <a:avLst/>
          </a:prstGeom>
        </p:spPr>
      </p:pic>
      <p:pic>
        <p:nvPicPr>
          <p:cNvPr id="5" name="Imagen 4"/>
          <p:cNvPicPr>
            <a:picLocks noChangeAspect="1"/>
          </p:cNvPicPr>
          <p:nvPr/>
        </p:nvPicPr>
        <p:blipFill rotWithShape="1">
          <a:blip r:embed="rId3"/>
          <a:srcRect t="42875"/>
          <a:stretch/>
        </p:blipFill>
        <p:spPr>
          <a:xfrm>
            <a:off x="9870831" y="4665785"/>
            <a:ext cx="12942277" cy="7719441"/>
          </a:xfrm>
          <a:prstGeom prst="rect">
            <a:avLst/>
          </a:prstGeom>
        </p:spPr>
      </p:pic>
      <p:sp>
        <p:nvSpPr>
          <p:cNvPr id="6" name="Rectángulo 5"/>
          <p:cNvSpPr/>
          <p:nvPr/>
        </p:nvSpPr>
        <p:spPr>
          <a:xfrm>
            <a:off x="10046799" y="12385226"/>
            <a:ext cx="12074525" cy="954107"/>
          </a:xfrm>
          <a:prstGeom prst="rect">
            <a:avLst/>
          </a:prstGeom>
        </p:spPr>
        <p:txBody>
          <a:bodyPr>
            <a:spAutoFit/>
          </a:bodyPr>
          <a:lstStyle/>
          <a:p>
            <a:pPr algn="ctr"/>
            <a:r>
              <a:rPr lang="es-ES" sz="2800" b="1" dirty="0"/>
              <a:t>FIGURA 20.3.1 (A) Característica del relé </a:t>
            </a:r>
            <a:r>
              <a:rPr lang="es-ES" sz="2800" b="1" dirty="0" err="1"/>
              <a:t>Mho</a:t>
            </a:r>
            <a:r>
              <a:rPr lang="es-ES" sz="2800" b="1" dirty="0"/>
              <a:t> para fallas de pH-E; (B) característica </a:t>
            </a:r>
            <a:r>
              <a:rPr lang="es-ES" sz="2800" b="1" dirty="0" smtClean="0"/>
              <a:t>cuadrilateral de </a:t>
            </a:r>
            <a:r>
              <a:rPr lang="es-ES" sz="2800" b="1" dirty="0"/>
              <a:t>relé </a:t>
            </a:r>
            <a:r>
              <a:rPr lang="es-ES" sz="2800" b="1" dirty="0" smtClean="0"/>
              <a:t>para </a:t>
            </a:r>
            <a:r>
              <a:rPr lang="es-ES" sz="2800" b="1" dirty="0"/>
              <a:t>fallas de pH- pH.</a:t>
            </a:r>
          </a:p>
        </p:txBody>
      </p:sp>
    </p:spTree>
    <p:extLst>
      <p:ext uri="{BB962C8B-B14F-4D97-AF65-F5344CB8AC3E}">
        <p14:creationId xmlns:p14="http://schemas.microsoft.com/office/powerpoint/2010/main" val="26213609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586154" y="247671"/>
            <a:ext cx="23071015" cy="13449836"/>
          </a:xfrm>
          <a:prstGeom prst="rect">
            <a:avLst/>
          </a:prstGeom>
        </p:spPr>
        <p:txBody>
          <a:bodyPr wrap="square">
            <a:spAutoFit/>
          </a:bodyPr>
          <a:lstStyle/>
          <a:p>
            <a:pPr algn="just"/>
            <a:r>
              <a:rPr lang="es-ES" sz="2800" b="1" dirty="0" smtClean="0"/>
              <a:t>2</a:t>
            </a:r>
            <a:r>
              <a:rPr lang="es-ES" sz="2800" b="1" dirty="0"/>
              <a:t>. Procedimientos de prueba previa:</a:t>
            </a:r>
          </a:p>
          <a:p>
            <a:pPr lvl="1" algn="just"/>
            <a:r>
              <a:rPr lang="es-ES" sz="2800" b="1" dirty="0"/>
              <a:t>1. El circuito de corriente del secundario del TC debe </a:t>
            </a:r>
            <a:r>
              <a:rPr lang="es-ES" sz="2800" b="1" dirty="0" smtClean="0"/>
              <a:t>cortocircuitarse </a:t>
            </a:r>
            <a:r>
              <a:rPr lang="es-ES" sz="2800" b="1" dirty="0"/>
              <a:t>si el relé se va a probar en condición </a:t>
            </a:r>
            <a:r>
              <a:rPr lang="es-ES" sz="2800" b="1" dirty="0" smtClean="0"/>
              <a:t>de carga.</a:t>
            </a:r>
          </a:p>
          <a:p>
            <a:pPr lvl="1" algn="just"/>
            <a:r>
              <a:rPr lang="es-ES" sz="2800" b="1" dirty="0" smtClean="0"/>
              <a:t>2</a:t>
            </a:r>
            <a:r>
              <a:rPr lang="es-ES" sz="2800" b="1" dirty="0"/>
              <a:t>. Se </a:t>
            </a:r>
            <a:r>
              <a:rPr lang="es-ES" sz="2800" b="1" dirty="0" smtClean="0"/>
              <a:t>debe desconectar </a:t>
            </a:r>
            <a:r>
              <a:rPr lang="es-ES" sz="2800" b="1" dirty="0"/>
              <a:t>el </a:t>
            </a:r>
            <a:r>
              <a:rPr lang="es-ES" sz="2800" b="1" dirty="0" smtClean="0"/>
              <a:t>circuito secundario </a:t>
            </a:r>
            <a:r>
              <a:rPr lang="es-ES" sz="2800" b="1" dirty="0"/>
              <a:t>del </a:t>
            </a:r>
            <a:r>
              <a:rPr lang="es-ES" sz="2800" b="1" dirty="0" smtClean="0"/>
              <a:t>VT del circuito </a:t>
            </a:r>
            <a:r>
              <a:rPr lang="es-ES" sz="2800" b="1" dirty="0"/>
              <a:t>del relé </a:t>
            </a:r>
            <a:r>
              <a:rPr lang="es-ES" sz="2800" b="1" dirty="0" smtClean="0"/>
              <a:t>en la condición de carga o </a:t>
            </a:r>
            <a:r>
              <a:rPr lang="es-ES" sz="2800" b="1" dirty="0" err="1" smtClean="0"/>
              <a:t>dropoff</a:t>
            </a:r>
            <a:r>
              <a:rPr lang="es-ES" sz="2800" b="1" dirty="0"/>
              <a:t>, </a:t>
            </a:r>
            <a:r>
              <a:rPr lang="es-ES" sz="2800" b="1" dirty="0" smtClean="0"/>
              <a:t>como </a:t>
            </a:r>
            <a:r>
              <a:rPr lang="es-ES" sz="2800" b="1" dirty="0"/>
              <a:t>si el secundario del circuito del VT </a:t>
            </a:r>
            <a:r>
              <a:rPr lang="es-ES" sz="2800" b="1" dirty="0" smtClean="0"/>
              <a:t>se dejara cerrado </a:t>
            </a:r>
            <a:r>
              <a:rPr lang="es-ES" sz="2800" b="1" dirty="0"/>
              <a:t>e inyectamos tensión </a:t>
            </a:r>
            <a:r>
              <a:rPr lang="es-ES" sz="2800" b="1" dirty="0" smtClean="0"/>
              <a:t>en el relé</a:t>
            </a:r>
            <a:r>
              <a:rPr lang="es-ES" sz="2800" b="1" dirty="0"/>
              <a:t>, </a:t>
            </a:r>
            <a:r>
              <a:rPr lang="es-ES" sz="2800" b="1" dirty="0" smtClean="0"/>
              <a:t>entonces si </a:t>
            </a:r>
            <a:r>
              <a:rPr lang="es-ES" sz="2800" b="1" dirty="0"/>
              <a:t>el </a:t>
            </a:r>
            <a:r>
              <a:rPr lang="es-ES" sz="2800" b="1" dirty="0" smtClean="0"/>
              <a:t>VT </a:t>
            </a:r>
            <a:r>
              <a:rPr lang="es-ES" sz="2800" b="1" dirty="0"/>
              <a:t>es de tipo capacitivo, una corriente alta puede </a:t>
            </a:r>
            <a:r>
              <a:rPr lang="es-ES" sz="2800" b="1" dirty="0" smtClean="0"/>
              <a:t>ahogarse</a:t>
            </a:r>
            <a:r>
              <a:rPr lang="es-ES" sz="2800" b="1" dirty="0"/>
              <a:t>. del equipo </a:t>
            </a:r>
            <a:r>
              <a:rPr lang="es-ES" sz="2800" b="1" dirty="0" smtClean="0"/>
              <a:t>de prueba y los fusibles del circuito </a:t>
            </a:r>
            <a:r>
              <a:rPr lang="es-ES" sz="2800" b="1" dirty="0"/>
              <a:t>se pueden fundir para el probador.</a:t>
            </a:r>
          </a:p>
          <a:p>
            <a:pPr lvl="1" algn="just"/>
            <a:r>
              <a:rPr lang="es-ES" sz="2800" b="1" dirty="0"/>
              <a:t>3. Usar </a:t>
            </a:r>
            <a:r>
              <a:rPr lang="es-ES" sz="2800" b="1" dirty="0" smtClean="0"/>
              <a:t>un interruptor de prueba si está disponible para hacer la conexión de CA </a:t>
            </a:r>
            <a:r>
              <a:rPr lang="es-ES" sz="2800" b="1" dirty="0"/>
              <a:t>y CC para </a:t>
            </a:r>
            <a:r>
              <a:rPr lang="es-ES" sz="2800" b="1" dirty="0" smtClean="0"/>
              <a:t>el relé y </a:t>
            </a:r>
            <a:r>
              <a:rPr lang="es-ES" sz="2800" b="1" dirty="0"/>
              <a:t>la aislación </a:t>
            </a:r>
            <a:r>
              <a:rPr lang="es-ES" sz="2800" b="1" dirty="0" smtClean="0"/>
              <a:t>del </a:t>
            </a:r>
            <a:r>
              <a:rPr lang="es-ES" sz="2800" b="1" dirty="0"/>
              <a:t>CT y VT.</a:t>
            </a:r>
          </a:p>
          <a:p>
            <a:pPr lvl="1" algn="just"/>
            <a:r>
              <a:rPr lang="es-ES" sz="2800" b="1" dirty="0"/>
              <a:t>4. Aislar los contactos de disparo </a:t>
            </a:r>
            <a:r>
              <a:rPr lang="es-ES" sz="2800" b="1" dirty="0" smtClean="0"/>
              <a:t>del relé y la señal </a:t>
            </a:r>
            <a:r>
              <a:rPr lang="es-ES" sz="2800" b="1" dirty="0"/>
              <a:t>de </a:t>
            </a:r>
            <a:r>
              <a:rPr lang="es-ES" sz="2800" b="1" dirty="0" smtClean="0"/>
              <a:t>inicio </a:t>
            </a:r>
            <a:r>
              <a:rPr lang="es-ES" sz="2800" b="1" dirty="0"/>
              <a:t>del relé de falla </a:t>
            </a:r>
            <a:r>
              <a:rPr lang="es-ES" sz="2800" b="1" dirty="0" smtClean="0"/>
              <a:t>del interruptor antes de </a:t>
            </a:r>
            <a:r>
              <a:rPr lang="es-ES" sz="2800" b="1" dirty="0"/>
              <a:t>iniciar </a:t>
            </a:r>
            <a:r>
              <a:rPr lang="es-ES" sz="2800" b="1" dirty="0" smtClean="0"/>
              <a:t>cualquier </a:t>
            </a:r>
            <a:r>
              <a:rPr lang="es-ES" sz="2800" b="1" dirty="0"/>
              <a:t>prueba.</a:t>
            </a:r>
          </a:p>
          <a:p>
            <a:pPr lvl="1" algn="just"/>
            <a:r>
              <a:rPr lang="es-ES" sz="2800" b="1" dirty="0"/>
              <a:t>5. Aislar el esquema de </a:t>
            </a:r>
            <a:r>
              <a:rPr lang="es-ES" sz="2800" b="1" dirty="0" err="1"/>
              <a:t>recierre</a:t>
            </a:r>
            <a:r>
              <a:rPr lang="es-ES" sz="2800" b="1" dirty="0"/>
              <a:t> automático durante la </a:t>
            </a:r>
            <a:r>
              <a:rPr lang="es-ES" sz="2800" b="1" dirty="0" smtClean="0"/>
              <a:t>prueba</a:t>
            </a:r>
            <a:r>
              <a:rPr lang="es-ES" sz="2800" b="1" dirty="0"/>
              <a:t>.</a:t>
            </a:r>
          </a:p>
          <a:p>
            <a:pPr lvl="1" algn="just"/>
            <a:r>
              <a:rPr lang="es-ES" sz="2800" b="1" dirty="0"/>
              <a:t>6. Detener las señales de inicio del registrador de fallas </a:t>
            </a:r>
            <a:r>
              <a:rPr lang="es-ES" sz="2800" b="1" dirty="0" smtClean="0"/>
              <a:t>antes </a:t>
            </a:r>
            <a:r>
              <a:rPr lang="es-ES" sz="2800" b="1" dirty="0"/>
              <a:t>de la prueba para evitar operaciones no </a:t>
            </a:r>
            <a:r>
              <a:rPr lang="es-ES" sz="2800" b="1" dirty="0" smtClean="0"/>
              <a:t>deseadas</a:t>
            </a:r>
            <a:r>
              <a:rPr lang="es-ES" sz="2800" b="1" dirty="0"/>
              <a:t>, que consumen memoria y papel.</a:t>
            </a:r>
          </a:p>
          <a:p>
            <a:pPr lvl="1" algn="just"/>
            <a:r>
              <a:rPr lang="es-ES" sz="2800" b="1" dirty="0"/>
              <a:t>7. Verificar mediante cálculo el alcance de cada zona y </a:t>
            </a:r>
            <a:r>
              <a:rPr lang="es-ES" sz="2800" b="1" dirty="0" smtClean="0"/>
              <a:t>compárelo </a:t>
            </a:r>
            <a:r>
              <a:rPr lang="es-ES" sz="2800" b="1" dirty="0"/>
              <a:t>con la hoja de configuración de relés </a:t>
            </a:r>
            <a:r>
              <a:rPr lang="es-ES" sz="2800" b="1" dirty="0" smtClean="0"/>
              <a:t>proporcionada por el ingeniero de configuración de relés</a:t>
            </a:r>
            <a:r>
              <a:rPr lang="es-ES" sz="2800" b="1" dirty="0"/>
              <a:t>.</a:t>
            </a:r>
          </a:p>
          <a:p>
            <a:pPr lvl="1" algn="just"/>
            <a:r>
              <a:rPr lang="es-ES" sz="2800" b="1" dirty="0"/>
              <a:t>8. Poner los valores </a:t>
            </a:r>
            <a:r>
              <a:rPr lang="es-ES" sz="2800" b="1" dirty="0" smtClean="0"/>
              <a:t>de la </a:t>
            </a:r>
            <a:r>
              <a:rPr lang="es-ES" sz="2800" b="1" dirty="0"/>
              <a:t>configuración </a:t>
            </a:r>
            <a:r>
              <a:rPr lang="es-ES" sz="2800" b="1" dirty="0" smtClean="0"/>
              <a:t>del relé a </a:t>
            </a:r>
            <a:r>
              <a:rPr lang="es-ES" sz="2800" b="1" dirty="0"/>
              <a:t>mano en </a:t>
            </a:r>
            <a:r>
              <a:rPr lang="es-ES" sz="2800" b="1" dirty="0" smtClean="0"/>
              <a:t>el </a:t>
            </a:r>
            <a:r>
              <a:rPr lang="es-ES" sz="2800" b="1" dirty="0"/>
              <a:t>relé electromecánico o cargando el archivo de </a:t>
            </a:r>
            <a:r>
              <a:rPr lang="es-ES" sz="2800" b="1" dirty="0" smtClean="0"/>
              <a:t>configuración </a:t>
            </a:r>
            <a:r>
              <a:rPr lang="es-ES" sz="2800" b="1" dirty="0"/>
              <a:t>en el relé digital.</a:t>
            </a:r>
          </a:p>
          <a:p>
            <a:pPr algn="just"/>
            <a:endParaRPr lang="es-ES" sz="2800" b="1" dirty="0" smtClean="0"/>
          </a:p>
          <a:p>
            <a:pPr algn="just"/>
            <a:r>
              <a:rPr lang="es-ES" sz="2800" b="1" dirty="0" smtClean="0"/>
              <a:t>3</a:t>
            </a:r>
            <a:r>
              <a:rPr lang="es-ES" sz="2800" b="1" dirty="0"/>
              <a:t>. Las conexiones de relé son como se muestra en la </a:t>
            </a:r>
            <a:r>
              <a:rPr lang="es-ES" sz="2800" b="1" dirty="0" smtClean="0"/>
              <a:t>Figura 20.3.2.</a:t>
            </a:r>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a:p>
          <a:p>
            <a:pPr algn="just"/>
            <a:r>
              <a:rPr lang="es-ES" sz="2800" b="1" dirty="0"/>
              <a:t>FIGURA </a:t>
            </a:r>
            <a:r>
              <a:rPr lang="es-ES" sz="2800" b="1" dirty="0" smtClean="0"/>
              <a:t>20.3.2 Conexiones </a:t>
            </a:r>
            <a:r>
              <a:rPr lang="es-ES" sz="2800" b="1" dirty="0"/>
              <a:t>de prueba de relé.4. Las zonas alcanzan el tiempo de prueba y disparo</a:t>
            </a:r>
            <a:r>
              <a:rPr lang="es-ES" sz="2800" b="1" dirty="0" smtClean="0"/>
              <a:t>.</a:t>
            </a:r>
          </a:p>
        </p:txBody>
      </p:sp>
      <p:pic>
        <p:nvPicPr>
          <p:cNvPr id="7" name="Imagen 6"/>
          <p:cNvPicPr>
            <a:picLocks noChangeAspect="1"/>
          </p:cNvPicPr>
          <p:nvPr/>
        </p:nvPicPr>
        <p:blipFill>
          <a:blip r:embed="rId2"/>
          <a:stretch>
            <a:fillRect/>
          </a:stretch>
        </p:blipFill>
        <p:spPr>
          <a:xfrm>
            <a:off x="1637872" y="6330462"/>
            <a:ext cx="10905820" cy="6729045"/>
          </a:xfrm>
          <a:prstGeom prst="rect">
            <a:avLst/>
          </a:prstGeom>
        </p:spPr>
      </p:pic>
    </p:spTree>
    <p:extLst>
      <p:ext uri="{BB962C8B-B14F-4D97-AF65-F5344CB8AC3E}">
        <p14:creationId xmlns:p14="http://schemas.microsoft.com/office/powerpoint/2010/main" val="31149426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586154" y="247671"/>
            <a:ext cx="23071015" cy="12157174"/>
          </a:xfrm>
          <a:prstGeom prst="rect">
            <a:avLst/>
          </a:prstGeom>
        </p:spPr>
        <p:txBody>
          <a:bodyPr wrap="square">
            <a:spAutoFit/>
          </a:bodyPr>
          <a:lstStyle/>
          <a:p>
            <a:pPr algn="just"/>
            <a:r>
              <a:rPr lang="es-ES" sz="2800" b="1" dirty="0" smtClean="0"/>
              <a:t>4</a:t>
            </a:r>
            <a:r>
              <a:rPr lang="es-ES" sz="2800" b="1" dirty="0"/>
              <a:t>. Las zonas alcanzan el tiempo de prueba y disparo</a:t>
            </a:r>
            <a:r>
              <a:rPr lang="es-ES" sz="2800" b="1" dirty="0" smtClean="0"/>
              <a:t>.</a:t>
            </a:r>
          </a:p>
          <a:p>
            <a:pPr algn="just"/>
            <a:r>
              <a:rPr lang="es-ES" sz="2800" dirty="0" smtClean="0"/>
              <a:t>Para la prueba de mantenimiento de </a:t>
            </a:r>
            <a:r>
              <a:rPr lang="es-ES" sz="2800" dirty="0"/>
              <a:t>rutina</a:t>
            </a:r>
            <a:r>
              <a:rPr lang="es-ES" sz="2800" dirty="0" smtClean="0"/>
              <a:t>, el relé </a:t>
            </a:r>
            <a:r>
              <a:rPr lang="es-ES" sz="2800" dirty="0"/>
              <a:t>debe </a:t>
            </a:r>
            <a:r>
              <a:rPr lang="es-ES" sz="2800" dirty="0" smtClean="0"/>
              <a:t>probarse </a:t>
            </a:r>
            <a:r>
              <a:rPr lang="es-ES" sz="2800" dirty="0"/>
              <a:t>en un ángulo de línea en los puntos 1, 2 y 3 para </a:t>
            </a:r>
            <a:r>
              <a:rPr lang="es-ES" sz="2800" dirty="0" smtClean="0"/>
              <a:t>pH-E </a:t>
            </a:r>
            <a:r>
              <a:rPr lang="es-ES" sz="2800" dirty="0"/>
              <a:t>y en los puntos 4, </a:t>
            </a:r>
            <a:r>
              <a:rPr lang="es-ES" sz="2800" dirty="0" smtClean="0"/>
              <a:t>5 </a:t>
            </a:r>
            <a:r>
              <a:rPr lang="es-ES" sz="2800" dirty="0"/>
              <a:t>y 6 para fallas de pH-pH.</a:t>
            </a:r>
          </a:p>
          <a:p>
            <a:pPr algn="just"/>
            <a:r>
              <a:rPr lang="es-ES" sz="2800" dirty="0"/>
              <a:t>Sin embargo, para la puesta en servicio, esta prueba debe </a:t>
            </a:r>
            <a:r>
              <a:rPr lang="es-ES" sz="2800" dirty="0" smtClean="0"/>
              <a:t>realizarse </a:t>
            </a:r>
            <a:r>
              <a:rPr lang="es-ES" sz="2800" dirty="0"/>
              <a:t>en diferentes ángulos de línea para verificar los </a:t>
            </a:r>
            <a:r>
              <a:rPr lang="es-ES" sz="2800" dirty="0" smtClean="0"/>
              <a:t>alcances </a:t>
            </a:r>
            <a:r>
              <a:rPr lang="es-ES" sz="2800" dirty="0"/>
              <a:t>de la zona de relé de distancia de 360 grados, y </a:t>
            </a:r>
            <a:r>
              <a:rPr lang="es-ES" sz="2800" dirty="0" smtClean="0"/>
              <a:t>para </a:t>
            </a:r>
            <a:r>
              <a:rPr lang="es-ES" sz="2800" dirty="0"/>
              <a:t>el nuevo probador avanzado</a:t>
            </a:r>
            <a:r>
              <a:rPr lang="es-ES" sz="2800" dirty="0" smtClean="0"/>
              <a:t>, todos </a:t>
            </a:r>
            <a:r>
              <a:rPr lang="es-ES" sz="2800" dirty="0"/>
              <a:t>los puntos se </a:t>
            </a:r>
            <a:r>
              <a:rPr lang="es-ES" sz="2800" dirty="0" smtClean="0"/>
              <a:t>pueden </a:t>
            </a:r>
            <a:r>
              <a:rPr lang="es-ES" sz="2800" dirty="0"/>
              <a:t>verificar en unas pocas horas, lo que </a:t>
            </a:r>
            <a:r>
              <a:rPr lang="es-ES" sz="2800" dirty="0" smtClean="0"/>
              <a:t>anteriormente </a:t>
            </a:r>
            <a:r>
              <a:rPr lang="es-ES" sz="2800" dirty="0"/>
              <a:t>demoraba unos días.</a:t>
            </a:r>
          </a:p>
          <a:p>
            <a:pPr algn="just"/>
            <a:r>
              <a:rPr lang="es-ES" sz="2800" dirty="0"/>
              <a:t>Esta prueba se puede hacer usando una </a:t>
            </a:r>
            <a:r>
              <a:rPr lang="es-ES" sz="2800" dirty="0" smtClean="0"/>
              <a:t>inyección de corriente </a:t>
            </a:r>
            <a:r>
              <a:rPr lang="es-ES" sz="2800" dirty="0"/>
              <a:t>fija de 1 o 2 A y los puntos controlados </a:t>
            </a:r>
            <a:r>
              <a:rPr lang="es-ES" sz="2800" dirty="0" smtClean="0"/>
              <a:t>disminuyendo </a:t>
            </a:r>
            <a:r>
              <a:rPr lang="es-ES" sz="2800" dirty="0"/>
              <a:t>la tensión inyectada.</a:t>
            </a:r>
          </a:p>
          <a:p>
            <a:pPr algn="just"/>
            <a:r>
              <a:rPr lang="es-ES" sz="2800" dirty="0"/>
              <a:t>La mayoría de los relés tienen una tolerancia de 65% en </a:t>
            </a:r>
            <a:r>
              <a:rPr lang="es-ES" sz="2800" dirty="0" smtClean="0"/>
              <a:t>mediciones </a:t>
            </a:r>
            <a:r>
              <a:rPr lang="es-ES" sz="2800" dirty="0"/>
              <a:t>de alcance de impedancia y 65% </a:t>
            </a:r>
            <a:r>
              <a:rPr lang="es-ES" sz="2800" dirty="0" smtClean="0"/>
              <a:t>en medidas de </a:t>
            </a:r>
            <a:r>
              <a:rPr lang="es-ES" sz="2800" dirty="0"/>
              <a:t>tiempo. Los valores medidos se verifican para </a:t>
            </a:r>
            <a:r>
              <a:rPr lang="es-ES" sz="2800" dirty="0" smtClean="0"/>
              <a:t>asegurarse </a:t>
            </a:r>
            <a:r>
              <a:rPr lang="es-ES" sz="2800" dirty="0"/>
              <a:t>de que estén en el rango especificado según lo </a:t>
            </a:r>
            <a:r>
              <a:rPr lang="es-ES" sz="2800" dirty="0" smtClean="0"/>
              <a:t>especificado </a:t>
            </a:r>
            <a:r>
              <a:rPr lang="es-ES" sz="2800" dirty="0"/>
              <a:t>por el fabricante.</a:t>
            </a:r>
          </a:p>
          <a:p>
            <a:pPr algn="just"/>
            <a:r>
              <a:rPr lang="es-ES" sz="2800" dirty="0"/>
              <a:t>Se debe </a:t>
            </a:r>
            <a:r>
              <a:rPr lang="es-ES" sz="2800" dirty="0" smtClean="0"/>
              <a:t>tener cuidado de verificar </a:t>
            </a:r>
            <a:r>
              <a:rPr lang="es-ES" sz="2800" dirty="0"/>
              <a:t>la conexión a tierra del </a:t>
            </a:r>
            <a:r>
              <a:rPr lang="es-ES" sz="2800" dirty="0" smtClean="0"/>
              <a:t>CT </a:t>
            </a:r>
            <a:r>
              <a:rPr lang="es-ES" sz="2800" dirty="0"/>
              <a:t>y del Transformador de Potencial (PT) en el lado de la </a:t>
            </a:r>
            <a:r>
              <a:rPr lang="es-ES" sz="2800" dirty="0" smtClean="0"/>
              <a:t>línea o en el lado de la barra </a:t>
            </a:r>
            <a:r>
              <a:rPr lang="es-ES" sz="2800" dirty="0"/>
              <a:t>cuando </a:t>
            </a:r>
            <a:r>
              <a:rPr lang="es-ES" sz="2800" dirty="0" smtClean="0"/>
              <a:t>se inyecta la corriente desde </a:t>
            </a:r>
            <a:r>
              <a:rPr lang="es-ES" sz="2800" dirty="0"/>
              <a:t>el probador en la dirección positiva o </a:t>
            </a:r>
            <a:r>
              <a:rPr lang="es-ES" sz="2800" dirty="0" smtClean="0"/>
              <a:t>negativa</a:t>
            </a:r>
            <a:r>
              <a:rPr lang="es-ES" sz="2800" dirty="0"/>
              <a:t>.</a:t>
            </a:r>
          </a:p>
          <a:p>
            <a:pPr algn="just"/>
            <a:r>
              <a:rPr lang="es-ES" sz="2800" dirty="0"/>
              <a:t>Factor de compensación residual K0 para </a:t>
            </a:r>
            <a:r>
              <a:rPr lang="es-ES" sz="2800" dirty="0" smtClean="0"/>
              <a:t>falla a </a:t>
            </a:r>
            <a:r>
              <a:rPr lang="es-ES" sz="2800" dirty="0"/>
              <a:t>tierra </a:t>
            </a:r>
            <a:r>
              <a:rPr lang="es-ES" sz="2800" dirty="0" smtClean="0"/>
              <a:t>debe </a:t>
            </a:r>
            <a:r>
              <a:rPr lang="es-ES" sz="2800" dirty="0"/>
              <a:t>ingresarse al equipo de prueba de relé en un juego </a:t>
            </a:r>
            <a:r>
              <a:rPr lang="es-ES" sz="2800" dirty="0" smtClean="0"/>
              <a:t>antiguo </a:t>
            </a:r>
            <a:r>
              <a:rPr lang="es-ES" sz="2800" dirty="0"/>
              <a:t>mediante la configuración de la perilla y en un </a:t>
            </a:r>
            <a:r>
              <a:rPr lang="es-ES" sz="2800" dirty="0" smtClean="0"/>
              <a:t>nuevo </a:t>
            </a:r>
            <a:r>
              <a:rPr lang="es-ES" sz="2800" dirty="0"/>
              <a:t>equipo de prueba avanzado cargando la </a:t>
            </a:r>
            <a:r>
              <a:rPr lang="es-ES" sz="2800" dirty="0" smtClean="0"/>
              <a:t>configuración </a:t>
            </a:r>
            <a:r>
              <a:rPr lang="es-ES" sz="2800" dirty="0"/>
              <a:t>del archivo de prueba de relé en el probador </a:t>
            </a:r>
            <a:r>
              <a:rPr lang="es-ES" sz="2800" dirty="0" smtClean="0"/>
              <a:t>mediante </a:t>
            </a:r>
            <a:r>
              <a:rPr lang="es-ES" sz="2800" dirty="0"/>
              <a:t>una conexión de computadora portátil.</a:t>
            </a:r>
          </a:p>
          <a:p>
            <a:pPr algn="just"/>
            <a:r>
              <a:rPr lang="es-ES" sz="2800" b="1" dirty="0"/>
              <a:t>5</a:t>
            </a:r>
            <a:r>
              <a:rPr lang="es-ES" sz="2800" b="1" dirty="0" smtClean="0"/>
              <a:t>. Prueba </a:t>
            </a:r>
            <a:r>
              <a:rPr lang="es-ES" sz="2800" b="1" dirty="0"/>
              <a:t>de tiempo de disparo en ángulo de línea, verificar </a:t>
            </a:r>
            <a:r>
              <a:rPr lang="es-ES" sz="2800" b="1" dirty="0" smtClean="0"/>
              <a:t>t1</a:t>
            </a:r>
            <a:r>
              <a:rPr lang="es-ES" sz="2800" b="1" dirty="0"/>
              <a:t>, t2, t3</a:t>
            </a:r>
          </a:p>
          <a:p>
            <a:pPr algn="just"/>
            <a:r>
              <a:rPr lang="es-ES" sz="2800" dirty="0" smtClean="0"/>
              <a:t>Verificar los Tiempos de operación para cada zona, esto significa </a:t>
            </a:r>
            <a:r>
              <a:rPr lang="es-ES" sz="2800" dirty="0"/>
              <a:t>Z1, Z2, Z3. Llenar Tabla 20.3.1:</a:t>
            </a:r>
          </a:p>
          <a:p>
            <a:pPr algn="just"/>
            <a:r>
              <a:rPr lang="es-ES" sz="2800" dirty="0"/>
              <a:t>Para cada zona 1, alcanza la zona 2, la zona 3.</a:t>
            </a:r>
          </a:p>
          <a:p>
            <a:pPr algn="just"/>
            <a:r>
              <a:rPr lang="es-ES" sz="2800" b="1" dirty="0"/>
              <a:t>Nota</a:t>
            </a:r>
            <a:r>
              <a:rPr lang="es-ES" sz="2800" dirty="0"/>
              <a:t>: Hay un ángulo de línea de 80 grados para la prueba </a:t>
            </a:r>
            <a:r>
              <a:rPr lang="es-ES" sz="2800" dirty="0" smtClean="0"/>
              <a:t>de </a:t>
            </a:r>
            <a:r>
              <a:rPr lang="es-ES" sz="2800" dirty="0"/>
              <a:t>mantenimiento de rutina. La última tabla se llenará por </a:t>
            </a:r>
            <a:r>
              <a:rPr lang="es-ES" sz="2800" dirty="0" smtClean="0"/>
              <a:t>completo </a:t>
            </a:r>
            <a:r>
              <a:rPr lang="es-ES" sz="2800" dirty="0"/>
              <a:t>para la prueba de puesta en servicio para cada </a:t>
            </a:r>
            <a:r>
              <a:rPr lang="es-ES" sz="2800" dirty="0" smtClean="0"/>
              <a:t>alcance </a:t>
            </a:r>
            <a:r>
              <a:rPr lang="es-ES" sz="2800" dirty="0"/>
              <a:t>de zona del relé.</a:t>
            </a:r>
          </a:p>
          <a:p>
            <a:pPr algn="just"/>
            <a:r>
              <a:rPr lang="es-ES" sz="2800" dirty="0"/>
              <a:t>Lo mismo se hará para revertir Z3 alcance</a:t>
            </a:r>
            <a:r>
              <a:rPr lang="es-ES" sz="2800" dirty="0" smtClean="0"/>
              <a:t>, que se comprueba </a:t>
            </a:r>
            <a:r>
              <a:rPr lang="es-ES" sz="2800" dirty="0"/>
              <a:t>en </a:t>
            </a:r>
            <a:r>
              <a:rPr lang="es-ES" sz="2800" dirty="0" smtClean="0"/>
              <a:t>el punto </a:t>
            </a:r>
            <a:r>
              <a:rPr lang="es-ES" sz="2800" dirty="0"/>
              <a:t>7 </a:t>
            </a:r>
            <a:r>
              <a:rPr lang="es-ES" sz="2800" dirty="0" smtClean="0"/>
              <a:t>para pH-E </a:t>
            </a:r>
            <a:r>
              <a:rPr lang="es-ES" sz="2800" dirty="0"/>
              <a:t>y </a:t>
            </a:r>
            <a:r>
              <a:rPr lang="es-ES" sz="2800" dirty="0" smtClean="0"/>
              <a:t>en el punto 8 para las </a:t>
            </a:r>
            <a:r>
              <a:rPr lang="es-ES" sz="2800" dirty="0"/>
              <a:t>características de pH-pH. Esta zona se utiliza </a:t>
            </a:r>
            <a:r>
              <a:rPr lang="es-ES" sz="2800" dirty="0" smtClean="0"/>
              <a:t>en esquemas de protección de distancia como un esquema de </a:t>
            </a:r>
            <a:r>
              <a:rPr lang="es-ES" sz="2800" dirty="0"/>
              <a:t>bloqueo de </a:t>
            </a:r>
            <a:r>
              <a:rPr lang="es-ES" sz="2800" dirty="0" err="1"/>
              <a:t>sobrealcance</a:t>
            </a:r>
            <a:r>
              <a:rPr lang="es-ES" sz="2800" dirty="0"/>
              <a:t> permisivo para detectar fallas </a:t>
            </a:r>
            <a:r>
              <a:rPr lang="es-ES" sz="2800" dirty="0" smtClean="0"/>
              <a:t>inversas y esta zona no se usa para disparar la línea. El disparo </a:t>
            </a:r>
            <a:r>
              <a:rPr lang="es-ES" sz="2800" dirty="0"/>
              <a:t>de la línea es solo en la dirección de avance. </a:t>
            </a:r>
          </a:p>
          <a:p>
            <a:pPr algn="just"/>
            <a:r>
              <a:rPr lang="es-ES" sz="2800" dirty="0"/>
              <a:t>Entonces </a:t>
            </a:r>
            <a:r>
              <a:rPr lang="es-ES" sz="2800" dirty="0" smtClean="0"/>
              <a:t>se puede completar </a:t>
            </a:r>
            <a:r>
              <a:rPr lang="es-ES" sz="2800" dirty="0"/>
              <a:t>la </a:t>
            </a:r>
            <a:r>
              <a:rPr lang="es-ES" sz="2800" dirty="0" smtClean="0"/>
              <a:t>Tabla 20.3.2</a:t>
            </a:r>
            <a:r>
              <a:rPr lang="es-ES" sz="2800" dirty="0"/>
              <a:t>, y el ángulo </a:t>
            </a:r>
            <a:r>
              <a:rPr lang="es-ES" sz="2800" dirty="0" smtClean="0"/>
              <a:t>de </a:t>
            </a:r>
            <a:r>
              <a:rPr lang="es-ES" sz="2800" dirty="0"/>
              <a:t>la línea en la zona inversa = 80 + 180 = 260 grados.</a:t>
            </a:r>
          </a:p>
          <a:p>
            <a:pPr algn="just"/>
            <a:r>
              <a:rPr lang="es-ES" sz="2800" dirty="0"/>
              <a:t>El nuevo equipo de prueba genera un informe </a:t>
            </a:r>
            <a:r>
              <a:rPr lang="es-ES" sz="2800" dirty="0" smtClean="0"/>
              <a:t>automático </a:t>
            </a:r>
            <a:r>
              <a:rPr lang="es-ES" sz="2800" dirty="0"/>
              <a:t>de los resultados de la prueba y puede </a:t>
            </a:r>
            <a:r>
              <a:rPr lang="es-ES" sz="2800" dirty="0" smtClean="0"/>
              <a:t>mostrar </a:t>
            </a:r>
            <a:r>
              <a:rPr lang="es-ES" sz="2800" dirty="0"/>
              <a:t>todos los </a:t>
            </a:r>
            <a:r>
              <a:rPr lang="es-ES" sz="2800" dirty="0" smtClean="0"/>
              <a:t>puntos de </a:t>
            </a:r>
            <a:r>
              <a:rPr lang="es-ES" sz="2800" dirty="0"/>
              <a:t>la prueba </a:t>
            </a:r>
            <a:r>
              <a:rPr lang="es-ES" sz="2800" dirty="0" smtClean="0"/>
              <a:t>aprobados o </a:t>
            </a:r>
            <a:r>
              <a:rPr lang="es-ES" sz="2800" dirty="0"/>
              <a:t>no </a:t>
            </a:r>
            <a:r>
              <a:rPr lang="es-ES" sz="2800" dirty="0" smtClean="0"/>
              <a:t>aprobados. La prueba </a:t>
            </a:r>
            <a:r>
              <a:rPr lang="es-ES" sz="2800" dirty="0"/>
              <a:t>se pasa </a:t>
            </a:r>
            <a:r>
              <a:rPr lang="es-ES" sz="2800" dirty="0" smtClean="0"/>
              <a:t>correctamente según </a:t>
            </a:r>
            <a:r>
              <a:rPr lang="es-ES" sz="2800" dirty="0"/>
              <a:t>los </a:t>
            </a:r>
            <a:r>
              <a:rPr lang="es-ES" sz="2800" dirty="0" smtClean="0"/>
              <a:t>criterios </a:t>
            </a:r>
            <a:r>
              <a:rPr lang="es-ES" sz="2800" dirty="0"/>
              <a:t>establecidos por el usuario del equipo de prueba.</a:t>
            </a:r>
          </a:p>
          <a:p>
            <a:pPr algn="just"/>
            <a:r>
              <a:rPr lang="es-ES" sz="2800" b="1" dirty="0"/>
              <a:t>6. Detección de oscilación de potencia</a:t>
            </a:r>
          </a:p>
          <a:p>
            <a:pPr algn="just"/>
            <a:r>
              <a:rPr lang="es-ES" sz="2800" dirty="0"/>
              <a:t>En la condición de falla, la tasa de cambio en la </a:t>
            </a:r>
            <a:r>
              <a:rPr lang="es-ES" sz="2800" dirty="0" smtClean="0"/>
              <a:t>impedancia </a:t>
            </a:r>
            <a:r>
              <a:rPr lang="es-ES" sz="2800" b="1" dirty="0" err="1" smtClean="0"/>
              <a:t>dZ</a:t>
            </a:r>
            <a:r>
              <a:rPr lang="es-ES" sz="2800" b="1" dirty="0" smtClean="0"/>
              <a:t>/</a:t>
            </a:r>
            <a:r>
              <a:rPr lang="es-ES" sz="2800" b="1" dirty="0" err="1" smtClean="0"/>
              <a:t>dt</a:t>
            </a:r>
            <a:r>
              <a:rPr lang="es-ES" sz="2800" dirty="0" smtClean="0"/>
              <a:t> es muy alta, pero </a:t>
            </a:r>
            <a:r>
              <a:rPr lang="es-ES" sz="2800" dirty="0"/>
              <a:t>en oscilación de </a:t>
            </a:r>
            <a:r>
              <a:rPr lang="es-ES" sz="2800" dirty="0" smtClean="0"/>
              <a:t>potencia </a:t>
            </a:r>
            <a:r>
              <a:rPr lang="es-ES" sz="2800" b="1" dirty="0" err="1"/>
              <a:t>dZ</a:t>
            </a:r>
            <a:r>
              <a:rPr lang="es-ES" sz="2800" b="1" dirty="0"/>
              <a:t>/</a:t>
            </a:r>
            <a:r>
              <a:rPr lang="es-ES" sz="2800" b="1" dirty="0" err="1"/>
              <a:t>dt</a:t>
            </a:r>
            <a:r>
              <a:rPr lang="es-ES" sz="2800" b="1" dirty="0"/>
              <a:t> </a:t>
            </a:r>
            <a:r>
              <a:rPr lang="es-ES" sz="2800" dirty="0" smtClean="0"/>
              <a:t>es </a:t>
            </a:r>
            <a:r>
              <a:rPr lang="es-ES" sz="2800" dirty="0"/>
              <a:t>muy </a:t>
            </a:r>
            <a:r>
              <a:rPr lang="es-ES" sz="2800" dirty="0" smtClean="0"/>
              <a:t>baja</a:t>
            </a:r>
            <a:r>
              <a:rPr lang="es-ES" sz="2800" dirty="0"/>
              <a:t>. Se puede simular esto disminuyendo </a:t>
            </a:r>
            <a:r>
              <a:rPr lang="es-ES" sz="2800" dirty="0" smtClean="0"/>
              <a:t>la </a:t>
            </a:r>
            <a:r>
              <a:rPr lang="es-ES" sz="2800" b="1" dirty="0" err="1"/>
              <a:t>dZ</a:t>
            </a:r>
            <a:r>
              <a:rPr lang="es-ES" sz="2800" b="1" dirty="0"/>
              <a:t>/</a:t>
            </a:r>
            <a:r>
              <a:rPr lang="es-ES" sz="2800" b="1" dirty="0" err="1"/>
              <a:t>dt</a:t>
            </a:r>
            <a:r>
              <a:rPr lang="es-ES" sz="2800" b="1" dirty="0"/>
              <a:t> </a:t>
            </a:r>
            <a:r>
              <a:rPr lang="es-ES" sz="2800" dirty="0" smtClean="0"/>
              <a:t>vista por el relé entre </a:t>
            </a:r>
            <a:r>
              <a:rPr lang="es-ES" sz="2800" dirty="0"/>
              <a:t>ZPD y </a:t>
            </a:r>
            <a:r>
              <a:rPr lang="es-ES" sz="2800" dirty="0" smtClean="0"/>
              <a:t>Z3. </a:t>
            </a:r>
            <a:r>
              <a:rPr lang="es-ES" sz="2800" dirty="0"/>
              <a:t>Entonces el </a:t>
            </a:r>
            <a:r>
              <a:rPr lang="es-ES" sz="2800" dirty="0" smtClean="0"/>
              <a:t>relé </a:t>
            </a:r>
            <a:r>
              <a:rPr lang="es-ES" sz="2800" dirty="0"/>
              <a:t>debería bloquear el funcionamiento de las zonas 1, 2 y 3, </a:t>
            </a:r>
            <a:r>
              <a:rPr lang="es-ES" sz="2800" dirty="0" smtClean="0"/>
              <a:t>pero si cambiamos la velocidad a </a:t>
            </a:r>
            <a:r>
              <a:rPr lang="es-ES" sz="2800" dirty="0"/>
              <a:t>ser muy alta, </a:t>
            </a:r>
            <a:r>
              <a:rPr lang="es-ES" sz="2800" dirty="0" smtClean="0"/>
              <a:t>entonces </a:t>
            </a:r>
            <a:r>
              <a:rPr lang="es-ES" sz="2800" dirty="0"/>
              <a:t>el relé no se bloqueará y se disparará </a:t>
            </a:r>
            <a:r>
              <a:rPr lang="es-ES" sz="2800" dirty="0" smtClean="0"/>
              <a:t>enZ1</a:t>
            </a:r>
            <a:r>
              <a:rPr lang="es-ES" sz="2800" dirty="0"/>
              <a:t>, Z2, o Z3, </a:t>
            </a:r>
            <a:r>
              <a:rPr lang="es-ES" sz="2800" dirty="0" smtClean="0"/>
              <a:t>de </a:t>
            </a:r>
            <a:r>
              <a:rPr lang="es-ES" sz="2800" dirty="0"/>
              <a:t>acuerdo con la ubicación de la falla</a:t>
            </a:r>
            <a:r>
              <a:rPr lang="es-ES" sz="2800" dirty="0" smtClean="0"/>
              <a:t>.</a:t>
            </a:r>
          </a:p>
        </p:txBody>
      </p:sp>
    </p:spTree>
    <p:extLst>
      <p:ext uri="{BB962C8B-B14F-4D97-AF65-F5344CB8AC3E}">
        <p14:creationId xmlns:p14="http://schemas.microsoft.com/office/powerpoint/2010/main" val="27478816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586154" y="247671"/>
            <a:ext cx="23071015" cy="13880723"/>
          </a:xfrm>
          <a:prstGeom prst="rect">
            <a:avLst/>
          </a:prstGeom>
        </p:spPr>
        <p:txBody>
          <a:bodyPr wrap="square">
            <a:spAutoFit/>
          </a:bodyPr>
          <a:lstStyle/>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r>
              <a:rPr lang="es-ES" sz="2800" b="1" dirty="0" smtClean="0"/>
              <a:t>FIGURA 20.3.3 Característica de oscilación de potencia del relé</a:t>
            </a:r>
            <a:r>
              <a:rPr lang="es-ES" sz="2800" b="1" dirty="0"/>
              <a:t>.</a:t>
            </a:r>
          </a:p>
          <a:p>
            <a:pPr algn="just"/>
            <a:r>
              <a:rPr lang="es-ES" sz="2800" dirty="0"/>
              <a:t>Los resultados en Tabla 20.3.3 deben verificarse según los </a:t>
            </a:r>
            <a:r>
              <a:rPr lang="es-ES" sz="2800" dirty="0" smtClean="0"/>
              <a:t>valores </a:t>
            </a:r>
            <a:r>
              <a:rPr lang="es-ES" sz="2800" dirty="0"/>
              <a:t>inyectados al relé</a:t>
            </a:r>
            <a:r>
              <a:rPr lang="es-ES" sz="2800" dirty="0" smtClean="0"/>
              <a:t>.</a:t>
            </a:r>
          </a:p>
          <a:p>
            <a:pPr algn="just"/>
            <a:endParaRPr lang="es-ES" sz="2800" dirty="0" smtClean="0"/>
          </a:p>
          <a:p>
            <a:pPr algn="just"/>
            <a:r>
              <a:rPr lang="es-ES" sz="2800" b="1" dirty="0" smtClean="0"/>
              <a:t>7</a:t>
            </a:r>
            <a:r>
              <a:rPr lang="es-ES" sz="2800" b="1" dirty="0"/>
              <a:t>. Activar la prueba de función </a:t>
            </a:r>
            <a:r>
              <a:rPr lang="es-ES" sz="2800" b="1" dirty="0" err="1"/>
              <a:t>Switch</a:t>
            </a:r>
            <a:r>
              <a:rPr lang="es-ES" sz="2800" b="1" dirty="0"/>
              <a:t> </a:t>
            </a:r>
            <a:r>
              <a:rPr lang="es-ES" sz="2800" b="1" dirty="0" err="1"/>
              <a:t>on</a:t>
            </a:r>
            <a:r>
              <a:rPr lang="es-ES" sz="2800" b="1" dirty="0"/>
              <a:t> to </a:t>
            </a:r>
            <a:r>
              <a:rPr lang="es-ES" sz="2800" b="1" dirty="0" err="1"/>
              <a:t>fault</a:t>
            </a:r>
            <a:r>
              <a:rPr lang="es-ES" sz="2800" b="1" dirty="0"/>
              <a:t> (SOTF)</a:t>
            </a:r>
          </a:p>
          <a:p>
            <a:pPr algn="just"/>
            <a:r>
              <a:rPr lang="es-ES" sz="2800" dirty="0"/>
              <a:t>Durante esta prueba, </a:t>
            </a:r>
            <a:r>
              <a:rPr lang="es-ES" sz="2800" dirty="0" smtClean="0"/>
              <a:t>se para o detiene </a:t>
            </a:r>
            <a:r>
              <a:rPr lang="es-ES" sz="2800" dirty="0"/>
              <a:t>el funcionamiento de la </a:t>
            </a:r>
            <a:r>
              <a:rPr lang="es-ES" sz="2800" dirty="0" smtClean="0"/>
              <a:t>función </a:t>
            </a:r>
            <a:r>
              <a:rPr lang="es-ES" sz="2800" dirty="0"/>
              <a:t>de distancia para deshabilitarla y también </a:t>
            </a:r>
            <a:r>
              <a:rPr lang="es-ES" sz="2800" dirty="0" smtClean="0"/>
              <a:t>para deshabilitar </a:t>
            </a:r>
            <a:r>
              <a:rPr lang="es-ES" sz="2800" dirty="0"/>
              <a:t>la función OC de respaldo.</a:t>
            </a:r>
          </a:p>
          <a:p>
            <a:pPr algn="just"/>
            <a:r>
              <a:rPr lang="es-ES" sz="2800" dirty="0"/>
              <a:t>Simulamos esta falla como una falla trifásica cerca de la </a:t>
            </a:r>
            <a:r>
              <a:rPr lang="es-ES" sz="2800" dirty="0" smtClean="0"/>
              <a:t>ubicación </a:t>
            </a:r>
            <a:r>
              <a:rPr lang="es-ES" sz="2800" dirty="0"/>
              <a:t>del relé, por ejemplo, cierre de </a:t>
            </a:r>
            <a:r>
              <a:rPr lang="es-ES" sz="2800" dirty="0" smtClean="0"/>
              <a:t>la línea de transmisión </a:t>
            </a:r>
            <a:r>
              <a:rPr lang="es-ES" sz="2800" dirty="0"/>
              <a:t>(TL) en una tierra móvil cables colocados en tres </a:t>
            </a:r>
            <a:r>
              <a:rPr lang="es-ES" sz="2800" dirty="0" smtClean="0"/>
              <a:t>fases de la </a:t>
            </a:r>
            <a:r>
              <a:rPr lang="es-ES" sz="2800" dirty="0"/>
              <a:t>TL </a:t>
            </a:r>
            <a:r>
              <a:rPr lang="es-ES" sz="2800" dirty="0" smtClean="0"/>
              <a:t>con fines de mantenimiento pero </a:t>
            </a:r>
            <a:r>
              <a:rPr lang="es-ES" sz="2800" dirty="0"/>
              <a:t>olvidados en </a:t>
            </a:r>
            <a:r>
              <a:rPr lang="es-ES" sz="2800" dirty="0" smtClean="0"/>
              <a:t>la </a:t>
            </a:r>
            <a:r>
              <a:rPr lang="es-ES" sz="2800" dirty="0"/>
              <a:t>línea </a:t>
            </a:r>
            <a:r>
              <a:rPr lang="es-ES" sz="2800" dirty="0" smtClean="0"/>
              <a:t>después de los procedimientos de mantenimiento </a:t>
            </a:r>
            <a:endParaRPr lang="es-ES" sz="2800" dirty="0"/>
          </a:p>
          <a:p>
            <a:pPr algn="just"/>
            <a:r>
              <a:rPr lang="es-ES" sz="2800" dirty="0"/>
              <a:t>estén terminados.</a:t>
            </a:r>
          </a:p>
          <a:p>
            <a:pPr lvl="1" algn="just"/>
            <a:r>
              <a:rPr lang="es-ES" sz="2800" b="1" dirty="0" err="1"/>
              <a:t>Ipickup</a:t>
            </a:r>
            <a:r>
              <a:rPr lang="es-ES" sz="2800" b="1" dirty="0"/>
              <a:t> para S </a:t>
            </a:r>
            <a:r>
              <a:rPr lang="es-ES" sz="2800" b="1" dirty="0" err="1"/>
              <a:t>witc</a:t>
            </a:r>
            <a:r>
              <a:rPr lang="es-ES" sz="2800" b="1" dirty="0"/>
              <a:t> </a:t>
            </a:r>
            <a:r>
              <a:rPr lang="es-ES" sz="2800" b="1" dirty="0" smtClean="0"/>
              <a:t>h </a:t>
            </a:r>
            <a:r>
              <a:rPr lang="es-ES" sz="2800" b="1" dirty="0" err="1" smtClean="0"/>
              <a:t>on</a:t>
            </a:r>
            <a:r>
              <a:rPr lang="es-ES" sz="2800" b="1" dirty="0" smtClean="0"/>
              <a:t> to </a:t>
            </a:r>
            <a:r>
              <a:rPr lang="es-ES" sz="2800" b="1" dirty="0" err="1"/>
              <a:t>fault</a:t>
            </a:r>
            <a:r>
              <a:rPr lang="es-ES" sz="2800" b="1" dirty="0"/>
              <a:t> (SOTF) =</a:t>
            </a:r>
            <a:r>
              <a:rPr lang="es-ES" sz="2800" b="1" dirty="0" smtClean="0"/>
              <a:t>0,1 A </a:t>
            </a:r>
            <a:r>
              <a:rPr lang="es-ES" sz="2800" b="1" dirty="0"/>
              <a:t>&gt; 5% In </a:t>
            </a:r>
          </a:p>
          <a:p>
            <a:pPr lvl="1" algn="just"/>
            <a:r>
              <a:rPr lang="es-ES" sz="2800" b="1" dirty="0"/>
              <a:t>Con In = 1 A</a:t>
            </a:r>
          </a:p>
          <a:p>
            <a:pPr algn="just"/>
            <a:r>
              <a:rPr lang="es-ES" sz="2800" dirty="0"/>
              <a:t>Simular que el interruptor se deshabilita </a:t>
            </a:r>
            <a:r>
              <a:rPr lang="es-ES" sz="2800" dirty="0" smtClean="0"/>
              <a:t>mediante una entrada </a:t>
            </a:r>
            <a:r>
              <a:rPr lang="es-ES" sz="2800" dirty="0"/>
              <a:t>binaria del contacto auxiliar del interruptor durante </a:t>
            </a:r>
            <a:r>
              <a:rPr lang="es-ES" sz="2800" dirty="0" smtClean="0"/>
              <a:t>más </a:t>
            </a:r>
            <a:r>
              <a:rPr lang="es-ES" sz="2800" dirty="0"/>
              <a:t>de 110 s.</a:t>
            </a:r>
          </a:p>
          <a:p>
            <a:pPr algn="just"/>
            <a:r>
              <a:rPr lang="es-ES" sz="2800" dirty="0"/>
              <a:t>Se da un comando de cierre </a:t>
            </a:r>
            <a:r>
              <a:rPr lang="es-ES" sz="2800" dirty="0" smtClean="0"/>
              <a:t>durante este tiempo</a:t>
            </a:r>
            <a:r>
              <a:rPr lang="es-ES" sz="2800" dirty="0"/>
              <a:t>, luego la </a:t>
            </a:r>
            <a:r>
              <a:rPr lang="es-ES" sz="2800" dirty="0" smtClean="0"/>
              <a:t>SOTF </a:t>
            </a:r>
            <a:r>
              <a:rPr lang="es-ES" sz="2800" dirty="0"/>
              <a:t>se habilita durante 500 ms. Durante este tiempo, si la </a:t>
            </a:r>
            <a:r>
              <a:rPr lang="es-ES" sz="2800" dirty="0" smtClean="0"/>
              <a:t>corriente </a:t>
            </a:r>
            <a:r>
              <a:rPr lang="es-ES" sz="2800" dirty="0"/>
              <a:t>medida es superior a 2 A, el </a:t>
            </a:r>
            <a:r>
              <a:rPr lang="es-ES" sz="2800" dirty="0" smtClean="0"/>
              <a:t>relé SOTF OC funcionará y evitará la operación del </a:t>
            </a:r>
            <a:r>
              <a:rPr lang="es-ES" sz="2800" dirty="0"/>
              <a:t>elemento de relé de </a:t>
            </a:r>
            <a:r>
              <a:rPr lang="es-ES" sz="2800" dirty="0" smtClean="0"/>
              <a:t>distancia</a:t>
            </a:r>
            <a:r>
              <a:rPr lang="es-ES" sz="2800" dirty="0"/>
              <a:t>. Ver SOTF </a:t>
            </a:r>
            <a:r>
              <a:rPr lang="es-ES" sz="2800" dirty="0" err="1"/>
              <a:t>Logic</a:t>
            </a:r>
            <a:r>
              <a:rPr lang="es-ES" sz="2800" dirty="0"/>
              <a:t> en la Figura 20.3.4</a:t>
            </a:r>
            <a:r>
              <a:rPr lang="es-ES" sz="2800" dirty="0" smtClean="0"/>
              <a:t>.</a:t>
            </a:r>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r>
              <a:rPr lang="es-ES" sz="2800" b="1" dirty="0"/>
              <a:t>FIGURA 20.3.4 SOTF </a:t>
            </a:r>
            <a:r>
              <a:rPr lang="es-ES" sz="2800" b="1" dirty="0" err="1"/>
              <a:t>Logic</a:t>
            </a:r>
            <a:r>
              <a:rPr lang="es-ES" sz="2800" b="1" dirty="0"/>
              <a:t> en protección a distancia. </a:t>
            </a:r>
          </a:p>
          <a:p>
            <a:pPr algn="just"/>
            <a:endParaRPr lang="es-ES" sz="2800" b="1" dirty="0"/>
          </a:p>
        </p:txBody>
      </p:sp>
      <p:pic>
        <p:nvPicPr>
          <p:cNvPr id="3" name="Imagen 2"/>
          <p:cNvPicPr>
            <a:picLocks noChangeAspect="1"/>
          </p:cNvPicPr>
          <p:nvPr/>
        </p:nvPicPr>
        <p:blipFill>
          <a:blip r:embed="rId2"/>
          <a:stretch>
            <a:fillRect/>
          </a:stretch>
        </p:blipFill>
        <p:spPr>
          <a:xfrm>
            <a:off x="586154" y="247671"/>
            <a:ext cx="6096000" cy="4840144"/>
          </a:xfrm>
          <a:prstGeom prst="rect">
            <a:avLst/>
          </a:prstGeom>
        </p:spPr>
      </p:pic>
      <p:pic>
        <p:nvPicPr>
          <p:cNvPr id="4" name="Imagen 3"/>
          <p:cNvPicPr>
            <a:picLocks noChangeAspect="1"/>
          </p:cNvPicPr>
          <p:nvPr/>
        </p:nvPicPr>
        <p:blipFill>
          <a:blip r:embed="rId3"/>
          <a:stretch>
            <a:fillRect/>
          </a:stretch>
        </p:blipFill>
        <p:spPr>
          <a:xfrm>
            <a:off x="11819426" y="247671"/>
            <a:ext cx="10993682" cy="4840144"/>
          </a:xfrm>
          <a:prstGeom prst="rect">
            <a:avLst/>
          </a:prstGeom>
        </p:spPr>
      </p:pic>
      <p:pic>
        <p:nvPicPr>
          <p:cNvPr id="5" name="Imagen 4"/>
          <p:cNvPicPr>
            <a:picLocks noChangeAspect="1"/>
          </p:cNvPicPr>
          <p:nvPr/>
        </p:nvPicPr>
        <p:blipFill>
          <a:blip r:embed="rId4"/>
          <a:stretch>
            <a:fillRect/>
          </a:stretch>
        </p:blipFill>
        <p:spPr>
          <a:xfrm>
            <a:off x="1242646" y="10614147"/>
            <a:ext cx="6471138" cy="2375022"/>
          </a:xfrm>
          <a:prstGeom prst="rect">
            <a:avLst/>
          </a:prstGeom>
        </p:spPr>
      </p:pic>
    </p:spTree>
    <p:extLst>
      <p:ext uri="{BB962C8B-B14F-4D97-AF65-F5344CB8AC3E}">
        <p14:creationId xmlns:p14="http://schemas.microsoft.com/office/powerpoint/2010/main" val="20509869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586154" y="247671"/>
            <a:ext cx="23071015" cy="13449836"/>
          </a:xfrm>
          <a:prstGeom prst="rect">
            <a:avLst/>
          </a:prstGeom>
        </p:spPr>
        <p:txBody>
          <a:bodyPr wrap="square">
            <a:spAutoFit/>
          </a:bodyPr>
          <a:lstStyle/>
          <a:p>
            <a:pPr algn="just"/>
            <a:r>
              <a:rPr lang="es-ES" sz="2800" b="1" dirty="0" smtClean="0"/>
              <a:t>8. Función de bloqueo de falla de fusible</a:t>
            </a:r>
          </a:p>
          <a:p>
            <a:pPr algn="just"/>
            <a:r>
              <a:rPr lang="es-ES" sz="2800" dirty="0" smtClean="0"/>
              <a:t>Si una tensión simétrica de secuencia cero 3V0 se detecta y una corriente simétrica de secuencia cero 3I0 se detecta, entonces la función de falla del fusible operará después de 5 s, durante este tiempo si es asimétrico 3I0 Si se detecta, el relé restablecerá el bloqueo de falla de fusible del relé de distancia ya que hay una falla real en el sistema. Algunos fabricantes también activan la protección de relé OC instantánea durante el bloqueo de la protección de distancia mediante la función de falla de fusible.</a:t>
            </a:r>
          </a:p>
          <a:p>
            <a:pPr algn="just"/>
            <a:r>
              <a:rPr lang="es-ES" sz="2800" dirty="0" smtClean="0"/>
              <a:t>Además, la protección de distancia se bloquea cuando el interruptor en miniatura (MCB) de los circuitos secundarios del VT se dispara debido a una falla en el secundario del VT. </a:t>
            </a:r>
          </a:p>
          <a:p>
            <a:pPr algn="just"/>
            <a:r>
              <a:rPr lang="es-ES" sz="2800" dirty="0" smtClean="0"/>
              <a:t>Esto se proporciona a la protección de distancia como entradas binarias de los contactos auxiliares del MCB.</a:t>
            </a:r>
          </a:p>
          <a:p>
            <a:pPr algn="just"/>
            <a:r>
              <a:rPr lang="es-ES" sz="2800" b="1" dirty="0" smtClean="0"/>
              <a:t>9. Pruebas de carga direccional</a:t>
            </a:r>
          </a:p>
          <a:p>
            <a:pPr algn="just"/>
            <a:r>
              <a:rPr lang="es-ES" sz="2800" dirty="0" smtClean="0"/>
              <a:t>Después de energizar la línea y completar la verificación de la prueba de fase, esta prueba se lleva a cabo en al menos el 10%-25% de la corriente de carga normal del circuito. Los circuitos de carga normal son cargas resistivas o resistivo- inductivas. La carga estará en fase o retrasada de la tensión. </a:t>
            </a:r>
          </a:p>
          <a:p>
            <a:pPr algn="just"/>
            <a:r>
              <a:rPr lang="es-ES" sz="2800" dirty="0" smtClean="0"/>
              <a:t>Cuando la conexión a tierra del CT del punto de estrella está en la dirección del lado de la línea para la carga resistiva inductiva anterior, la dirección de la medición de la distancia debe estar en el primer trimestre como se muestra en la Figura 20.3.5.</a:t>
            </a:r>
          </a:p>
          <a:p>
            <a:pPr algn="just"/>
            <a:endParaRPr lang="es-ES" sz="2800" b="1" dirty="0" smtClean="0"/>
          </a:p>
          <a:p>
            <a:pPr algn="just"/>
            <a:endParaRPr lang="es-ES" sz="2800" b="1" dirty="0"/>
          </a:p>
          <a:p>
            <a:pPr algn="just"/>
            <a:endParaRPr lang="es-ES" sz="2800" b="1" dirty="0" smtClean="0"/>
          </a:p>
          <a:p>
            <a:pPr algn="just"/>
            <a:endParaRPr lang="es-ES" sz="2800" b="1" dirty="0"/>
          </a:p>
          <a:p>
            <a:pPr algn="just"/>
            <a:endParaRPr lang="es-ES" sz="2800" b="1" dirty="0" smtClean="0"/>
          </a:p>
          <a:p>
            <a:pPr algn="just"/>
            <a:endParaRPr lang="es-ES" sz="2800" b="1" dirty="0"/>
          </a:p>
          <a:p>
            <a:pPr algn="just"/>
            <a:endParaRPr lang="es-ES" sz="2800" b="1" dirty="0" smtClean="0"/>
          </a:p>
          <a:p>
            <a:pPr algn="just"/>
            <a:endParaRPr lang="es-ES" sz="2800" b="1" dirty="0" smtClean="0"/>
          </a:p>
          <a:p>
            <a:pPr algn="just"/>
            <a:endParaRPr lang="es-ES" sz="2800" b="1" dirty="0" smtClean="0"/>
          </a:p>
          <a:p>
            <a:pPr algn="just"/>
            <a:endParaRPr lang="es-ES" sz="2800" b="1" dirty="0" smtClean="0"/>
          </a:p>
          <a:p>
            <a:pPr algn="just"/>
            <a:r>
              <a:rPr lang="es-ES" sz="2800" b="1" dirty="0" smtClean="0"/>
              <a:t>FIGURA 20.3.5 Prueba de direccionalidad del relé de distancia.</a:t>
            </a:r>
          </a:p>
          <a:p>
            <a:pPr algn="just"/>
            <a:endParaRPr lang="es-ES" sz="2800" dirty="0" smtClean="0"/>
          </a:p>
          <a:p>
            <a:pPr algn="just"/>
            <a:r>
              <a:rPr lang="es-ES" sz="2800" dirty="0" smtClean="0"/>
              <a:t>Los valores de MW, MVAR, tensión y ángulo de fase de la corriente se prueban si la dirección de la carga es según Figura 20.3.5. La dirección de la medición de la protección de distancia es correcta, de lo contrario, verificar que el ajuste en la protección de distancia en el lado de la línea para el punto de estrella del CT si la dirección no es correcta, entonces se debe deshabilitar el circuito para modificar el punto de conexión estrella del CT en la dirección correcta, normalmente (Line </a:t>
            </a:r>
            <a:r>
              <a:rPr lang="es-ES" sz="2800" dirty="0" err="1" smtClean="0"/>
              <a:t>Side</a:t>
            </a:r>
            <a:r>
              <a:rPr lang="es-ES" sz="2800" dirty="0" smtClean="0"/>
              <a:t> LS) según el ajuste en la protección de distancia. Luego se repite la prueba y volvemos a medir para asegurarnos de que la dirección sea la correcta. </a:t>
            </a:r>
          </a:p>
          <a:p>
            <a:pPr algn="just"/>
            <a:r>
              <a:rPr lang="es-ES" sz="2800" dirty="0" smtClean="0"/>
              <a:t>También existe en el mercado un </a:t>
            </a:r>
            <a:r>
              <a:rPr lang="es-ES" sz="2800" dirty="0" err="1" smtClean="0"/>
              <a:t>tester</a:t>
            </a:r>
            <a:r>
              <a:rPr lang="es-ES" sz="2800" dirty="0" smtClean="0"/>
              <a:t> que puede realizar esta prueba cuando está conectado a las corrientes y tensiones secundarias del relé.</a:t>
            </a:r>
          </a:p>
        </p:txBody>
      </p:sp>
      <p:pic>
        <p:nvPicPr>
          <p:cNvPr id="6" name="Imagen 5"/>
          <p:cNvPicPr>
            <a:picLocks noChangeAspect="1"/>
          </p:cNvPicPr>
          <p:nvPr/>
        </p:nvPicPr>
        <p:blipFill rotWithShape="1">
          <a:blip r:embed="rId2"/>
          <a:srcRect t="1743"/>
          <a:stretch/>
        </p:blipFill>
        <p:spPr>
          <a:xfrm>
            <a:off x="1992922" y="6142892"/>
            <a:ext cx="5064369" cy="3985846"/>
          </a:xfrm>
          <a:prstGeom prst="rect">
            <a:avLst/>
          </a:prstGeom>
        </p:spPr>
      </p:pic>
    </p:spTree>
    <p:extLst>
      <p:ext uri="{BB962C8B-B14F-4D97-AF65-F5344CB8AC3E}">
        <p14:creationId xmlns:p14="http://schemas.microsoft.com/office/powerpoint/2010/main" val="15963229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586154" y="247671"/>
            <a:ext cx="23071015" cy="9140964"/>
          </a:xfrm>
          <a:prstGeom prst="rect">
            <a:avLst/>
          </a:prstGeom>
        </p:spPr>
        <p:txBody>
          <a:bodyPr wrap="square">
            <a:spAutoFit/>
          </a:bodyPr>
          <a:lstStyle/>
          <a:p>
            <a:pPr algn="just"/>
            <a:r>
              <a:rPr lang="es-ES" sz="2800" b="1" dirty="0" smtClean="0"/>
              <a:t>10. Prueba de un esquema de </a:t>
            </a:r>
            <a:r>
              <a:rPr lang="es-ES" sz="2800" b="1" dirty="0" err="1" smtClean="0"/>
              <a:t>teleprotección</a:t>
            </a:r>
            <a:r>
              <a:rPr lang="es-ES" sz="2800" b="1" dirty="0" smtClean="0"/>
              <a:t>.</a:t>
            </a:r>
          </a:p>
          <a:p>
            <a:pPr algn="just"/>
            <a:r>
              <a:rPr lang="es-ES" sz="2800" b="1" dirty="0" smtClean="0"/>
              <a:t>Esquema de disparo.</a:t>
            </a:r>
          </a:p>
          <a:p>
            <a:pPr marL="1366068" lvl="1" indent="-457200" algn="just">
              <a:buFont typeface="Wingdings" panose="05000000000000000000" pitchFamily="2" charset="2"/>
              <a:buChar char="q"/>
            </a:pPr>
            <a:r>
              <a:rPr lang="es-ES" sz="2800" b="1" dirty="0" smtClean="0"/>
              <a:t>Prueba de esquema de </a:t>
            </a:r>
            <a:r>
              <a:rPr lang="es-ES" sz="2800" b="1" dirty="0" err="1" smtClean="0"/>
              <a:t>subalcance</a:t>
            </a:r>
            <a:r>
              <a:rPr lang="es-ES" sz="2800" b="1" dirty="0" smtClean="0"/>
              <a:t> permisivo.</a:t>
            </a:r>
          </a:p>
          <a:p>
            <a:pPr marL="1366068" lvl="1" indent="-457200" algn="just">
              <a:buFont typeface="Wingdings" panose="05000000000000000000" pitchFamily="2" charset="2"/>
              <a:buChar char="q"/>
            </a:pPr>
            <a:r>
              <a:rPr lang="es-ES" sz="2800" b="1" dirty="0" smtClean="0"/>
              <a:t>Prueba de esquema de </a:t>
            </a:r>
            <a:r>
              <a:rPr lang="es-ES" sz="2800" b="1" dirty="0" err="1" smtClean="0"/>
              <a:t>sobrealcance</a:t>
            </a:r>
            <a:r>
              <a:rPr lang="es-ES" sz="2800" b="1" dirty="0" smtClean="0"/>
              <a:t> permisivo.</a:t>
            </a:r>
          </a:p>
          <a:p>
            <a:pPr marL="1366068" lvl="1" indent="-457200" algn="just">
              <a:buFont typeface="Wingdings" panose="05000000000000000000" pitchFamily="2" charset="2"/>
              <a:buChar char="q"/>
            </a:pPr>
            <a:r>
              <a:rPr lang="es-ES" sz="2800" b="1" dirty="0" smtClean="0"/>
              <a:t>Prueba de transferencia directa de </a:t>
            </a:r>
            <a:r>
              <a:rPr lang="es-ES" sz="2800" b="1" dirty="0" err="1" smtClean="0"/>
              <a:t>Trip</a:t>
            </a:r>
            <a:r>
              <a:rPr lang="es-ES" sz="2800" b="1" dirty="0" smtClean="0"/>
              <a:t>.</a:t>
            </a:r>
          </a:p>
          <a:p>
            <a:pPr algn="just"/>
            <a:r>
              <a:rPr lang="es-ES" sz="2800" b="1" dirty="0" smtClean="0"/>
              <a:t>Esquema de bloqueo.</a:t>
            </a:r>
          </a:p>
          <a:p>
            <a:pPr marL="1366068" lvl="1" indent="-457200" algn="just">
              <a:buFont typeface="Wingdings" panose="05000000000000000000" pitchFamily="2" charset="2"/>
              <a:buChar char="q"/>
            </a:pPr>
            <a:r>
              <a:rPr lang="es-ES" sz="2800" b="1" dirty="0" smtClean="0"/>
              <a:t>Prueba del esquema </a:t>
            </a:r>
            <a:r>
              <a:rPr lang="es-ES" sz="2800" b="1" dirty="0" err="1" smtClean="0"/>
              <a:t>Sobrealcance</a:t>
            </a:r>
            <a:r>
              <a:rPr lang="es-ES" sz="2800" b="1" dirty="0" smtClean="0"/>
              <a:t> </a:t>
            </a:r>
            <a:r>
              <a:rPr lang="es-ES" sz="2800" b="1" dirty="0" err="1" smtClean="0"/>
              <a:t>pemisivo</a:t>
            </a:r>
            <a:r>
              <a:rPr lang="es-ES" sz="2800" b="1" dirty="0" smtClean="0"/>
              <a:t>. </a:t>
            </a:r>
          </a:p>
          <a:p>
            <a:pPr algn="just"/>
            <a:r>
              <a:rPr lang="es-ES" sz="2800" dirty="0" smtClean="0"/>
              <a:t>Cada esquema de disparo y esquema lógico se simula inyectando la falla de zona requerida y simulando la señal recibida.</a:t>
            </a:r>
          </a:p>
          <a:p>
            <a:pPr algn="just"/>
            <a:r>
              <a:rPr lang="es-ES" sz="2800" dirty="0" smtClean="0"/>
              <a:t>Además, se simulará un esquema de protección de falla a tierra direccional.</a:t>
            </a:r>
          </a:p>
          <a:p>
            <a:pPr algn="just"/>
            <a:r>
              <a:rPr lang="es-ES" sz="2800" dirty="0" smtClean="0"/>
              <a:t>Durante una prueba de esquema de protección de distancia, la función de protección de falla a tierra debe deshabilitarse, también durante la prueba de esquema de falla a tierra direccional (DEF), la función de protección de distancia debe deshabilitarse.</a:t>
            </a:r>
          </a:p>
          <a:p>
            <a:pPr algn="just"/>
            <a:r>
              <a:rPr lang="es-ES" sz="2800" b="1" dirty="0" smtClean="0"/>
              <a:t>11. Pruebas de esquema de </a:t>
            </a:r>
            <a:r>
              <a:rPr lang="es-ES" sz="2800" b="1" dirty="0" err="1" smtClean="0"/>
              <a:t>recierre</a:t>
            </a:r>
            <a:r>
              <a:rPr lang="es-ES" sz="2800" b="1" dirty="0" smtClean="0"/>
              <a:t> automático</a:t>
            </a:r>
          </a:p>
          <a:p>
            <a:pPr algn="just"/>
            <a:r>
              <a:rPr lang="es-ES" sz="2800" dirty="0" smtClean="0"/>
              <a:t>Se realizará una prueba de simulación para comprobar lo siguiente:</a:t>
            </a:r>
          </a:p>
          <a:p>
            <a:pPr marL="1366068" lvl="1" indent="-457200" algn="just">
              <a:buFont typeface="Wingdings" panose="05000000000000000000" pitchFamily="2" charset="2"/>
              <a:buChar char="q"/>
            </a:pPr>
            <a:r>
              <a:rPr lang="es-ES" sz="2800" b="1" dirty="0" smtClean="0"/>
              <a:t>Tiempo muerto (tiempo entre el inicio del </a:t>
            </a:r>
            <a:r>
              <a:rPr lang="es-ES" sz="2800" b="1" dirty="0" err="1" smtClean="0"/>
              <a:t>recierre</a:t>
            </a:r>
            <a:r>
              <a:rPr lang="es-ES" sz="2800" b="1" dirty="0" smtClean="0"/>
              <a:t> automático (A/R) y el disparo de </a:t>
            </a:r>
            <a:r>
              <a:rPr lang="es-ES" sz="2800" b="1" dirty="0" err="1" smtClean="0"/>
              <a:t>recierre</a:t>
            </a:r>
            <a:r>
              <a:rPr lang="es-ES" sz="2800" b="1" dirty="0" smtClean="0"/>
              <a:t>).</a:t>
            </a:r>
          </a:p>
          <a:p>
            <a:pPr marL="1366068" lvl="1" indent="-457200" algn="just">
              <a:buFont typeface="Wingdings" panose="05000000000000000000" pitchFamily="2" charset="2"/>
              <a:buChar char="q"/>
            </a:pPr>
            <a:r>
              <a:rPr lang="es-ES" sz="2800" b="1" dirty="0" smtClean="0"/>
              <a:t>Tiempo de recuperación (tiempo entre el primer comando de cierre y el </a:t>
            </a:r>
            <a:r>
              <a:rPr lang="es-ES" sz="2800" b="1" dirty="0" err="1" smtClean="0"/>
              <a:t>reconectador</a:t>
            </a:r>
            <a:r>
              <a:rPr lang="es-ES" sz="2800" b="1" dirty="0" smtClean="0"/>
              <a:t> para estar listo).</a:t>
            </a:r>
          </a:p>
          <a:p>
            <a:pPr marL="1366068" lvl="1" indent="-457200" algn="just">
              <a:buFont typeface="Wingdings" panose="05000000000000000000" pitchFamily="2" charset="2"/>
              <a:buChar char="q"/>
            </a:pPr>
            <a:r>
              <a:rPr lang="es-ES" sz="2800" b="1" dirty="0" smtClean="0"/>
              <a:t>Control externo de pickup/</a:t>
            </a:r>
            <a:r>
              <a:rPr lang="es-ES" sz="2800" b="1" dirty="0" err="1" smtClean="0"/>
              <a:t>dropoff</a:t>
            </a:r>
            <a:r>
              <a:rPr lang="es-ES" sz="2800" b="1" dirty="0" smtClean="0"/>
              <a:t> del </a:t>
            </a:r>
            <a:r>
              <a:rPr lang="es-ES" sz="2800" b="1" dirty="0" err="1" smtClean="0"/>
              <a:t>recierre</a:t>
            </a:r>
            <a:r>
              <a:rPr lang="es-ES" sz="2800" b="1" dirty="0" smtClean="0"/>
              <a:t>.</a:t>
            </a:r>
          </a:p>
          <a:p>
            <a:pPr marL="1366068" lvl="1" indent="-457200" algn="just">
              <a:buFont typeface="Wingdings" panose="05000000000000000000" pitchFamily="2" charset="2"/>
              <a:buChar char="q"/>
            </a:pPr>
            <a:r>
              <a:rPr lang="es-ES" sz="2800" b="1" dirty="0" smtClean="0"/>
              <a:t>Bloqueo externo del A/R.</a:t>
            </a:r>
          </a:p>
          <a:p>
            <a:pPr marL="1366068" lvl="1" indent="-457200" algn="just">
              <a:buFont typeface="Wingdings" panose="05000000000000000000" pitchFamily="2" charset="2"/>
              <a:buChar char="q"/>
            </a:pPr>
            <a:r>
              <a:rPr lang="es-ES" sz="2800" b="1" dirty="0" smtClean="0"/>
              <a:t>Bloqueo del A/R para un interruptor abierto que se cierra en falla.</a:t>
            </a:r>
          </a:p>
          <a:p>
            <a:pPr marL="1366068" lvl="1" indent="-457200" algn="just">
              <a:buFont typeface="Wingdings" panose="05000000000000000000" pitchFamily="2" charset="2"/>
              <a:buChar char="q"/>
            </a:pPr>
            <a:r>
              <a:rPr lang="es-ES" sz="2800" b="1" dirty="0" smtClean="0"/>
              <a:t>Bloqueo del A/R por una condición de no-</a:t>
            </a:r>
            <a:r>
              <a:rPr lang="es-ES" sz="2800" b="1" dirty="0" err="1" smtClean="0"/>
              <a:t>preprado</a:t>
            </a:r>
            <a:r>
              <a:rPr lang="es-ES" sz="2800" b="1" dirty="0" smtClean="0"/>
              <a:t> del CB.</a:t>
            </a:r>
          </a:p>
          <a:p>
            <a:pPr marL="1366068" lvl="1" indent="-457200" algn="just">
              <a:buFont typeface="Wingdings" panose="05000000000000000000" pitchFamily="2" charset="2"/>
              <a:buChar char="q"/>
            </a:pPr>
            <a:r>
              <a:rPr lang="es-ES" sz="2800" b="1" dirty="0" smtClean="0"/>
              <a:t>Bloqueo del A/R debido a la falta de verificación de sincronización.</a:t>
            </a:r>
          </a:p>
          <a:p>
            <a:pPr marL="1366068" lvl="1" indent="-457200" algn="just">
              <a:buFont typeface="Wingdings" panose="05000000000000000000" pitchFamily="2" charset="2"/>
              <a:buChar char="q"/>
            </a:pPr>
            <a:r>
              <a:rPr lang="es-ES" sz="2800" b="1" dirty="0" smtClean="0"/>
              <a:t>Test del contador de operaciones.</a:t>
            </a:r>
            <a:endParaRPr lang="es-ES" sz="2800" b="1" dirty="0"/>
          </a:p>
        </p:txBody>
      </p:sp>
    </p:spTree>
    <p:extLst>
      <p:ext uri="{BB962C8B-B14F-4D97-AF65-F5344CB8AC3E}">
        <p14:creationId xmlns:p14="http://schemas.microsoft.com/office/powerpoint/2010/main" val="12898925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515816" y="278386"/>
            <a:ext cx="23024123" cy="14003834"/>
          </a:xfrm>
          <a:prstGeom prst="rect">
            <a:avLst/>
          </a:prstGeom>
        </p:spPr>
        <p:txBody>
          <a:bodyPr wrap="square">
            <a:spAutoFit/>
          </a:bodyPr>
          <a:lstStyle/>
          <a:p>
            <a:pPr algn="just"/>
            <a:r>
              <a:rPr lang="es-ES" sz="3600" b="1" dirty="0"/>
              <a:t>Subcapítulo </a:t>
            </a:r>
            <a:r>
              <a:rPr lang="es-ES" sz="3600" b="1" dirty="0" smtClean="0"/>
              <a:t>20.4 Prueba y puesta en servicio de protección diferencial </a:t>
            </a:r>
            <a:r>
              <a:rPr lang="es-ES" sz="3600" b="1" dirty="0"/>
              <a:t>de línea</a:t>
            </a:r>
          </a:p>
          <a:p>
            <a:pPr algn="just"/>
            <a:r>
              <a:rPr lang="es-ES" sz="2800" b="1" dirty="0" smtClean="0"/>
              <a:t>20.4.1 PRUEBA DE PROTECCIÓN DIFERENCIAL DE HILO </a:t>
            </a:r>
            <a:r>
              <a:rPr lang="es-ES" sz="2800" b="1" dirty="0"/>
              <a:t>PILOTO </a:t>
            </a:r>
            <a:r>
              <a:rPr lang="es-ES" sz="2800" b="1" dirty="0" smtClean="0"/>
              <a:t>ANTIGUO</a:t>
            </a:r>
          </a:p>
          <a:p>
            <a:pPr algn="just"/>
            <a:endParaRPr lang="es-ES" sz="2800" dirty="0"/>
          </a:p>
          <a:p>
            <a:pPr algn="just"/>
            <a:r>
              <a:rPr lang="es-ES" sz="2800" dirty="0"/>
              <a:t>Como se muestra en la Figura </a:t>
            </a:r>
            <a:r>
              <a:rPr lang="es-ES" sz="2800" dirty="0" smtClean="0"/>
              <a:t>20.4.1</a:t>
            </a:r>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a:p>
          <a:p>
            <a:pPr algn="just"/>
            <a:endParaRPr lang="es-ES" sz="2800" b="1" dirty="0" smtClean="0"/>
          </a:p>
          <a:p>
            <a:pPr algn="just"/>
            <a:endParaRPr lang="es-ES" sz="2800" b="1" dirty="0"/>
          </a:p>
          <a:p>
            <a:pPr algn="just"/>
            <a:endParaRPr lang="es-ES" sz="2800" b="1" dirty="0" smtClean="0"/>
          </a:p>
          <a:p>
            <a:pPr algn="ctr"/>
            <a:r>
              <a:rPr lang="es-ES" sz="2800" b="1" dirty="0" smtClean="0"/>
              <a:t>FIGURA 20.4.1 Protección </a:t>
            </a:r>
            <a:r>
              <a:rPr lang="es-ES" sz="2800" b="1" dirty="0"/>
              <a:t>diferencial de hilo piloto simple. </a:t>
            </a:r>
            <a:endParaRPr lang="es-ES" sz="2800" b="1" dirty="0" smtClean="0"/>
          </a:p>
          <a:p>
            <a:pPr algn="just"/>
            <a:endParaRPr lang="es-ES" sz="2800" b="1" dirty="0" smtClean="0"/>
          </a:p>
          <a:p>
            <a:pPr algn="just"/>
            <a:r>
              <a:rPr lang="es-ES" sz="2800" dirty="0" smtClean="0"/>
              <a:t>para una protección diferencial del hilo piloto simple, este sistema </a:t>
            </a:r>
            <a:r>
              <a:rPr lang="es-ES" sz="2800" dirty="0"/>
              <a:t>tiene </a:t>
            </a:r>
            <a:r>
              <a:rPr lang="es-ES" sz="2800" dirty="0" smtClean="0"/>
              <a:t>un CT </a:t>
            </a:r>
            <a:r>
              <a:rPr lang="es-ES" sz="2800" dirty="0"/>
              <a:t>sumador que convierte valores 3ɸ </a:t>
            </a:r>
            <a:r>
              <a:rPr lang="es-ES" sz="2800" dirty="0" smtClean="0"/>
              <a:t>de los TC a una magnitud monofásica para ser transferidos al otro extremo por un </a:t>
            </a:r>
            <a:r>
              <a:rPr lang="es-ES" sz="2800" dirty="0"/>
              <a:t>hilo piloto</a:t>
            </a:r>
            <a:r>
              <a:rPr lang="es-ES" sz="2800" dirty="0" smtClean="0"/>
              <a:t>.</a:t>
            </a:r>
          </a:p>
          <a:p>
            <a:pPr algn="just"/>
            <a:r>
              <a:rPr lang="es-ES" sz="2800" b="1" dirty="0" smtClean="0"/>
              <a:t>1</a:t>
            </a:r>
            <a:r>
              <a:rPr lang="es-ES" sz="2800" b="1" dirty="0"/>
              <a:t>. Prueba de resistencia de aislación secundaria</a:t>
            </a:r>
          </a:p>
          <a:p>
            <a:pPr algn="just"/>
            <a:r>
              <a:rPr lang="es-ES" sz="2800" dirty="0"/>
              <a:t>Al desconectar el cable piloto </a:t>
            </a:r>
            <a:r>
              <a:rPr lang="es-ES" sz="2800" dirty="0" smtClean="0"/>
              <a:t>de ambos </a:t>
            </a:r>
            <a:r>
              <a:rPr lang="es-ES" sz="2800" dirty="0"/>
              <a:t>lados </a:t>
            </a:r>
            <a:r>
              <a:rPr lang="es-ES" sz="2800" dirty="0" smtClean="0"/>
              <a:t>de los relés</a:t>
            </a:r>
            <a:r>
              <a:rPr lang="es-ES" sz="2800" dirty="0"/>
              <a:t>, </a:t>
            </a:r>
            <a:r>
              <a:rPr lang="es-ES" sz="2800" dirty="0" smtClean="0"/>
              <a:t>se </a:t>
            </a:r>
            <a:r>
              <a:rPr lang="es-ES" sz="2800" dirty="0"/>
              <a:t>mide la aislación entre el cable piloto y la tierra de cada </a:t>
            </a:r>
            <a:r>
              <a:rPr lang="es-ES" sz="2800" dirty="0" smtClean="0"/>
              <a:t>cable</a:t>
            </a:r>
            <a:r>
              <a:rPr lang="es-ES" sz="2800" dirty="0"/>
              <a:t>.</a:t>
            </a:r>
          </a:p>
          <a:p>
            <a:pPr algn="just"/>
            <a:r>
              <a:rPr lang="es-ES" sz="2800" b="1" dirty="0"/>
              <a:t>2. Pruebas de resistencia de bucle piloto</a:t>
            </a:r>
          </a:p>
          <a:p>
            <a:pPr algn="just"/>
            <a:r>
              <a:rPr lang="es-ES" sz="2800" dirty="0"/>
              <a:t>Los cables pilotos se desconectan a ambos lados </a:t>
            </a:r>
            <a:r>
              <a:rPr lang="es-ES" sz="2800" dirty="0" smtClean="0"/>
              <a:t>de la línea y se cortocircuitan en </a:t>
            </a:r>
            <a:r>
              <a:rPr lang="es-ES" sz="2800" dirty="0"/>
              <a:t>un lado</a:t>
            </a:r>
            <a:r>
              <a:rPr lang="es-ES" sz="2800" dirty="0" smtClean="0"/>
              <a:t>, luego </a:t>
            </a:r>
            <a:r>
              <a:rPr lang="es-ES" sz="2800" dirty="0"/>
              <a:t>se </a:t>
            </a:r>
            <a:r>
              <a:rPr lang="es-ES" sz="2800" dirty="0" smtClean="0"/>
              <a:t>mide la resistencia </a:t>
            </a:r>
            <a:r>
              <a:rPr lang="es-ES" sz="2800" dirty="0"/>
              <a:t>del piloto en el otro lado de la línea, incluidos </a:t>
            </a:r>
            <a:r>
              <a:rPr lang="es-ES" sz="2800" dirty="0" smtClean="0"/>
              <a:t>los </a:t>
            </a:r>
            <a:r>
              <a:rPr lang="es-ES" sz="2800" dirty="0"/>
              <a:t>valores de las resistencias de relleno y sin las </a:t>
            </a:r>
            <a:r>
              <a:rPr lang="es-ES" sz="2800" dirty="0" smtClean="0"/>
              <a:t>resistencias </a:t>
            </a:r>
            <a:r>
              <a:rPr lang="es-ES" sz="2800" dirty="0"/>
              <a:t>de relleno.</a:t>
            </a:r>
          </a:p>
          <a:p>
            <a:pPr algn="just"/>
            <a:r>
              <a:rPr lang="es-ES" sz="2800" b="1" dirty="0"/>
              <a:t>3. Comprobaciones de la conexión del piloto</a:t>
            </a:r>
          </a:p>
          <a:p>
            <a:pPr algn="just"/>
            <a:r>
              <a:rPr lang="es-ES" sz="2800" dirty="0"/>
              <a:t>Verificar que el transformador de aislación aísle el cable </a:t>
            </a:r>
            <a:r>
              <a:rPr lang="es-ES" sz="2800" dirty="0" smtClean="0"/>
              <a:t>piloto </a:t>
            </a:r>
            <a:r>
              <a:rPr lang="es-ES" sz="2800" dirty="0"/>
              <a:t>en los dos extremos de la línea. Estos </a:t>
            </a:r>
            <a:r>
              <a:rPr lang="es-ES" sz="2800" dirty="0" smtClean="0"/>
              <a:t>transformadores </a:t>
            </a:r>
            <a:r>
              <a:rPr lang="es-ES" sz="2800" dirty="0"/>
              <a:t>se utilizan como transformadores de </a:t>
            </a:r>
            <a:r>
              <a:rPr lang="es-ES" sz="2800" dirty="0" smtClean="0"/>
              <a:t>aislación </a:t>
            </a:r>
            <a:r>
              <a:rPr lang="es-ES" sz="2800" dirty="0"/>
              <a:t>y son muy importantes para la seguridad de las </a:t>
            </a:r>
            <a:r>
              <a:rPr lang="es-ES" sz="2800" dirty="0" smtClean="0"/>
              <a:t>personas </a:t>
            </a:r>
            <a:r>
              <a:rPr lang="es-ES" sz="2800" dirty="0"/>
              <a:t>que trabajan en el relé</a:t>
            </a:r>
            <a:r>
              <a:rPr lang="es-ES" sz="2800" dirty="0" smtClean="0"/>
              <a:t>.</a:t>
            </a:r>
          </a:p>
          <a:p>
            <a:pPr algn="just"/>
            <a:endParaRPr lang="es-ES" sz="2800" dirty="0"/>
          </a:p>
        </p:txBody>
      </p:sp>
      <p:pic>
        <p:nvPicPr>
          <p:cNvPr id="3" name="Imagen 2"/>
          <p:cNvPicPr>
            <a:picLocks noChangeAspect="1"/>
          </p:cNvPicPr>
          <p:nvPr/>
        </p:nvPicPr>
        <p:blipFill>
          <a:blip r:embed="rId2"/>
          <a:stretch>
            <a:fillRect/>
          </a:stretch>
        </p:blipFill>
        <p:spPr>
          <a:xfrm>
            <a:off x="5884985" y="2091103"/>
            <a:ext cx="12285784" cy="5974374"/>
          </a:xfrm>
          <a:prstGeom prst="rect">
            <a:avLst/>
          </a:prstGeom>
        </p:spPr>
      </p:pic>
    </p:spTree>
    <p:extLst>
      <p:ext uri="{BB962C8B-B14F-4D97-AF65-F5344CB8AC3E}">
        <p14:creationId xmlns:p14="http://schemas.microsoft.com/office/powerpoint/2010/main" val="42198219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515816" y="278386"/>
            <a:ext cx="23024123" cy="13449836"/>
          </a:xfrm>
          <a:prstGeom prst="rect">
            <a:avLst/>
          </a:prstGeom>
        </p:spPr>
        <p:txBody>
          <a:bodyPr wrap="square">
            <a:spAutoFit/>
          </a:bodyPr>
          <a:lstStyle/>
          <a:p>
            <a:pPr algn="just"/>
            <a:r>
              <a:rPr lang="es-ES" sz="2800" b="1" dirty="0" smtClean="0"/>
              <a:t>4</a:t>
            </a:r>
            <a:r>
              <a:rPr lang="es-ES" sz="2800" b="1" dirty="0"/>
              <a:t>. Pruebas de inyección secundaria</a:t>
            </a:r>
          </a:p>
          <a:p>
            <a:pPr algn="just"/>
            <a:r>
              <a:rPr lang="es-ES" sz="2800" b="1" dirty="0" smtClean="0"/>
              <a:t>4.1 Operación y valores de corriente de disparo. Prueba </a:t>
            </a:r>
            <a:r>
              <a:rPr lang="es-ES" sz="2800" b="1" dirty="0"/>
              <a:t>de inyección secundaria</a:t>
            </a:r>
          </a:p>
          <a:p>
            <a:pPr algn="just"/>
            <a:r>
              <a:rPr lang="es-ES" sz="2800" dirty="0"/>
              <a:t>Abrir las conexiones al CT y las conexiones </a:t>
            </a:r>
            <a:r>
              <a:rPr lang="es-ES" sz="2800" dirty="0" smtClean="0"/>
              <a:t>de disparo </a:t>
            </a:r>
            <a:r>
              <a:rPr lang="es-ES" sz="2800" dirty="0"/>
              <a:t>e </a:t>
            </a:r>
            <a:r>
              <a:rPr lang="es-ES" sz="2800" dirty="0" smtClean="0"/>
              <a:t>inyectar la </a:t>
            </a:r>
            <a:r>
              <a:rPr lang="es-ES" sz="2800" dirty="0"/>
              <a:t>corriente entre la fase S el neutro al relé y aumentar la </a:t>
            </a:r>
            <a:r>
              <a:rPr lang="es-ES" sz="2800" dirty="0" smtClean="0"/>
              <a:t>corriente </a:t>
            </a:r>
            <a:r>
              <a:rPr lang="es-ES" sz="2800" dirty="0"/>
              <a:t>inyectada hasta que el relé opere. </a:t>
            </a:r>
            <a:r>
              <a:rPr lang="es-ES" sz="2800" dirty="0" smtClean="0"/>
              <a:t>Repetir esta prueba para las otras </a:t>
            </a:r>
            <a:r>
              <a:rPr lang="es-ES" sz="2800" dirty="0"/>
              <a:t>dos fases, luego repetir la prueba para </a:t>
            </a:r>
            <a:r>
              <a:rPr lang="es-ES" sz="2800" dirty="0" smtClean="0"/>
              <a:t>la </a:t>
            </a:r>
            <a:r>
              <a:rPr lang="es-ES" sz="2800" dirty="0"/>
              <a:t>inyección fase-fase S medir el valor al que funcionará el </a:t>
            </a:r>
            <a:r>
              <a:rPr lang="es-ES" sz="2800" dirty="0" smtClean="0"/>
              <a:t>relé</a:t>
            </a:r>
            <a:r>
              <a:rPr lang="es-ES" sz="2800" dirty="0"/>
              <a:t>, como se muestra en la Figura 20.4.2 y Tabla 20.4.1</a:t>
            </a:r>
            <a:r>
              <a:rPr lang="es-ES" sz="2800" dirty="0" smtClean="0"/>
              <a:t>.</a:t>
            </a:r>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smtClean="0"/>
          </a:p>
          <a:p>
            <a:pPr algn="just"/>
            <a:endParaRPr lang="es-ES" sz="2800" dirty="0" smtClean="0"/>
          </a:p>
          <a:p>
            <a:pPr algn="just"/>
            <a:endParaRPr lang="es-ES" sz="2800" dirty="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smtClean="0"/>
          </a:p>
          <a:p>
            <a:pPr algn="just"/>
            <a:endParaRPr lang="es-ES" sz="2800" dirty="0"/>
          </a:p>
          <a:p>
            <a:pPr algn="just"/>
            <a:r>
              <a:rPr lang="es-ES" sz="2800" b="1" dirty="0"/>
              <a:t>FIGURA 20.4.2 Protección </a:t>
            </a:r>
            <a:r>
              <a:rPr lang="es-ES" sz="2800" b="1" dirty="0" smtClean="0"/>
              <a:t>diferencial de línea de hilo piloto para </a:t>
            </a:r>
            <a:r>
              <a:rPr lang="es-ES" sz="2800" b="1" dirty="0"/>
              <a:t>circuitos de CA y CC</a:t>
            </a:r>
            <a:r>
              <a:rPr lang="es-ES" sz="2800" b="1" dirty="0" smtClean="0"/>
              <a:t>.</a:t>
            </a:r>
          </a:p>
          <a:p>
            <a:pPr algn="just"/>
            <a:endParaRPr lang="es-ES" sz="2800" b="1" dirty="0"/>
          </a:p>
          <a:p>
            <a:pPr algn="just"/>
            <a:r>
              <a:rPr lang="es-ES" sz="2800" dirty="0"/>
              <a:t>Repetir la prueba anterior, </a:t>
            </a:r>
            <a:r>
              <a:rPr lang="es-ES" sz="2800" dirty="0" smtClean="0"/>
              <a:t>pero volver a colocar las conexiones </a:t>
            </a:r>
            <a:r>
              <a:rPr lang="es-ES" sz="2800" dirty="0"/>
              <a:t>de disparo y Verificar el </a:t>
            </a:r>
            <a:r>
              <a:rPr lang="es-ES" sz="2800" dirty="0" smtClean="0"/>
              <a:t>valor de </a:t>
            </a:r>
            <a:r>
              <a:rPr lang="es-ES" sz="2800" dirty="0"/>
              <a:t>la corriente a la </a:t>
            </a:r>
            <a:r>
              <a:rPr lang="es-ES" sz="2800" dirty="0" smtClean="0"/>
              <a:t>que </a:t>
            </a:r>
            <a:r>
              <a:rPr lang="es-ES" sz="2800" dirty="0"/>
              <a:t>el relé disparará al menos </a:t>
            </a:r>
            <a:r>
              <a:rPr lang="es-ES" sz="2800" dirty="0" smtClean="0"/>
              <a:t>en una fase, y Verificar lo mismo </a:t>
            </a:r>
            <a:r>
              <a:rPr lang="es-ES" sz="2800" dirty="0"/>
              <a:t>en el otro extremo de la línea</a:t>
            </a:r>
            <a:r>
              <a:rPr lang="es-ES" sz="2800" dirty="0" smtClean="0"/>
              <a:t>.</a:t>
            </a:r>
            <a:endParaRPr lang="es-ES" sz="2800" dirty="0"/>
          </a:p>
        </p:txBody>
      </p:sp>
      <p:pic>
        <p:nvPicPr>
          <p:cNvPr id="4" name="Imagen 3"/>
          <p:cNvPicPr>
            <a:picLocks noChangeAspect="1"/>
          </p:cNvPicPr>
          <p:nvPr/>
        </p:nvPicPr>
        <p:blipFill>
          <a:blip r:embed="rId2"/>
          <a:stretch>
            <a:fillRect/>
          </a:stretch>
        </p:blipFill>
        <p:spPr>
          <a:xfrm>
            <a:off x="937845" y="2587135"/>
            <a:ext cx="12379567" cy="8760803"/>
          </a:xfrm>
          <a:prstGeom prst="rect">
            <a:avLst/>
          </a:prstGeom>
        </p:spPr>
      </p:pic>
      <p:pic>
        <p:nvPicPr>
          <p:cNvPr id="5" name="Imagen 4"/>
          <p:cNvPicPr>
            <a:picLocks noChangeAspect="1"/>
          </p:cNvPicPr>
          <p:nvPr/>
        </p:nvPicPr>
        <p:blipFill>
          <a:blip r:embed="rId3"/>
          <a:stretch>
            <a:fillRect/>
          </a:stretch>
        </p:blipFill>
        <p:spPr>
          <a:xfrm>
            <a:off x="13317414" y="3399692"/>
            <a:ext cx="10222524" cy="5416062"/>
          </a:xfrm>
          <a:prstGeom prst="rect">
            <a:avLst/>
          </a:prstGeom>
        </p:spPr>
      </p:pic>
    </p:spTree>
    <p:extLst>
      <p:ext uri="{BB962C8B-B14F-4D97-AF65-F5344CB8AC3E}">
        <p14:creationId xmlns:p14="http://schemas.microsoft.com/office/powerpoint/2010/main" val="28970809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515816" y="278386"/>
            <a:ext cx="23024123" cy="13449836"/>
          </a:xfrm>
          <a:prstGeom prst="rect">
            <a:avLst/>
          </a:prstGeom>
        </p:spPr>
        <p:txBody>
          <a:bodyPr wrap="square">
            <a:spAutoFit/>
          </a:bodyPr>
          <a:lstStyle/>
          <a:p>
            <a:pPr algn="just"/>
            <a:r>
              <a:rPr lang="es-ES" sz="2800" b="1" dirty="0" smtClean="0"/>
              <a:t>5</a:t>
            </a:r>
            <a:r>
              <a:rPr lang="es-ES" sz="2800" b="1" dirty="0"/>
              <a:t>. Pruebas de carga</a:t>
            </a:r>
          </a:p>
          <a:p>
            <a:pPr algn="just"/>
            <a:r>
              <a:rPr lang="es-ES" sz="2800" b="1" dirty="0"/>
              <a:t>5.1 Pruebas de polaridad y transformador de corriente </a:t>
            </a:r>
          </a:p>
          <a:p>
            <a:pPr algn="just"/>
            <a:r>
              <a:rPr lang="es-ES" sz="2800" dirty="0" smtClean="0"/>
              <a:t>Esta prueba se realiza mediante corriente de carga cuando su valor está por encima del 25% -</a:t>
            </a:r>
            <a:r>
              <a:rPr lang="es-ES" sz="2800" dirty="0"/>
              <a:t>50</a:t>
            </a:r>
            <a:r>
              <a:rPr lang="es-ES" sz="2800" dirty="0" smtClean="0"/>
              <a:t>% del </a:t>
            </a:r>
            <a:r>
              <a:rPr lang="es-ES" sz="2800" dirty="0" err="1" smtClean="0"/>
              <a:t>Inominal</a:t>
            </a:r>
            <a:r>
              <a:rPr lang="es-ES" sz="2800" dirty="0" smtClean="0"/>
              <a:t> </a:t>
            </a:r>
            <a:r>
              <a:rPr lang="es-ES" sz="2800" dirty="0"/>
              <a:t>del relé.</a:t>
            </a:r>
          </a:p>
          <a:p>
            <a:pPr algn="just"/>
            <a:r>
              <a:rPr lang="es-ES" sz="2800" dirty="0"/>
              <a:t>Retirar las conexiones de disparo a ambos lados del relé. </a:t>
            </a:r>
          </a:p>
          <a:p>
            <a:pPr algn="just"/>
            <a:r>
              <a:rPr lang="es-ES" sz="2800" dirty="0"/>
              <a:t>Medir la entrada de corriente al relé para cada fase S en el </a:t>
            </a:r>
            <a:r>
              <a:rPr lang="es-ES" sz="2800" dirty="0" smtClean="0"/>
              <a:t>cable neutro del CT </a:t>
            </a:r>
            <a:r>
              <a:rPr lang="es-ES" sz="2800" dirty="0"/>
              <a:t>en ambos extremos </a:t>
            </a:r>
            <a:r>
              <a:rPr lang="es-ES" sz="2800" dirty="0" smtClean="0"/>
              <a:t>de la línea</a:t>
            </a:r>
            <a:r>
              <a:rPr lang="es-ES" sz="2800" dirty="0"/>
              <a:t>, como </a:t>
            </a:r>
            <a:r>
              <a:rPr lang="es-ES" sz="2800" dirty="0" smtClean="0"/>
              <a:t>se </a:t>
            </a:r>
            <a:r>
              <a:rPr lang="es-ES" sz="2800" dirty="0"/>
              <a:t>muestra en la Figura 20.4.3.</a:t>
            </a:r>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ctr"/>
            <a:r>
              <a:rPr lang="es-ES" sz="2800" b="1" dirty="0" smtClean="0"/>
              <a:t>FIGURA 20.4.3 Medidas </a:t>
            </a:r>
            <a:r>
              <a:rPr lang="es-ES" sz="2800" b="1" dirty="0"/>
              <a:t>de prueba de carga</a:t>
            </a:r>
            <a:r>
              <a:rPr lang="es-ES" sz="2800" b="1" dirty="0" smtClean="0"/>
              <a:t>.</a:t>
            </a:r>
          </a:p>
          <a:p>
            <a:pPr algn="just"/>
            <a:r>
              <a:rPr lang="es-ES" sz="2800" dirty="0" smtClean="0"/>
              <a:t>La </a:t>
            </a:r>
            <a:r>
              <a:rPr lang="es-ES" sz="2800" dirty="0"/>
              <a:t>lectura en cada fase debe estar cerca de 1 </a:t>
            </a:r>
            <a:r>
              <a:rPr lang="es-ES" sz="2800" dirty="0" smtClean="0"/>
              <a:t>A para </a:t>
            </a:r>
            <a:r>
              <a:rPr lang="es-ES" sz="2800" dirty="0"/>
              <a:t>el </a:t>
            </a:r>
            <a:r>
              <a:rPr lang="es-ES" sz="2800" dirty="0" smtClean="0"/>
              <a:t>secundario </a:t>
            </a:r>
            <a:r>
              <a:rPr lang="es-ES" sz="2800" dirty="0"/>
              <a:t>del CT con Selectividad de 1 A y cerca de 0 en una </a:t>
            </a:r>
            <a:r>
              <a:rPr lang="es-ES" sz="2800" dirty="0" smtClean="0"/>
              <a:t>conexión </a:t>
            </a:r>
            <a:r>
              <a:rPr lang="es-ES" sz="2800" dirty="0"/>
              <a:t>neutra del CT.</a:t>
            </a:r>
          </a:p>
          <a:p>
            <a:pPr algn="just"/>
            <a:r>
              <a:rPr lang="es-ES" sz="2800" b="1" dirty="0"/>
              <a:t>5.2 Prueba de carga de estabilidad</a:t>
            </a:r>
          </a:p>
          <a:p>
            <a:pPr lvl="1" algn="just"/>
            <a:r>
              <a:rPr lang="es-ES" sz="2800" b="1" dirty="0"/>
              <a:t>1. SC (Hacer un cortocircuito) entre las dos fases S y T en </a:t>
            </a:r>
            <a:r>
              <a:rPr lang="es-ES" sz="2800" b="1" dirty="0" smtClean="0"/>
              <a:t>ambos </a:t>
            </a:r>
            <a:r>
              <a:rPr lang="es-ES" sz="2800" b="1" dirty="0"/>
              <a:t>extremos de la línea </a:t>
            </a:r>
            <a:r>
              <a:rPr lang="es-ES" sz="2800" b="1" dirty="0" smtClean="0"/>
              <a:t>para simular una falla externa en la fase R del relé con una corriente </a:t>
            </a:r>
            <a:r>
              <a:rPr lang="es-ES" sz="2800" b="1" dirty="0"/>
              <a:t>de </a:t>
            </a:r>
            <a:r>
              <a:rPr lang="es-ES" sz="2800" b="1" dirty="0" smtClean="0"/>
              <a:t>carga </a:t>
            </a:r>
            <a:r>
              <a:rPr lang="es-ES" sz="2800" b="1" dirty="0"/>
              <a:t>del 25% -50% In comprobar que el relé se </a:t>
            </a:r>
            <a:r>
              <a:rPr lang="es-ES" sz="2800" b="1" dirty="0" smtClean="0"/>
              <a:t>mantendrá </a:t>
            </a:r>
            <a:r>
              <a:rPr lang="es-ES" sz="2800" b="1" dirty="0"/>
              <a:t>estable.</a:t>
            </a:r>
          </a:p>
          <a:p>
            <a:pPr lvl="1" algn="just"/>
            <a:r>
              <a:rPr lang="es-ES" sz="2800" b="1" dirty="0"/>
              <a:t>2. Verificar el funcionamiento del relé en fase corta R con </a:t>
            </a:r>
            <a:r>
              <a:rPr lang="es-ES" sz="2800" b="1" dirty="0" smtClean="0"/>
              <a:t>neutro </a:t>
            </a:r>
            <a:r>
              <a:rPr lang="es-ES" sz="2800" b="1" dirty="0"/>
              <a:t>en un extremo o </a:t>
            </a:r>
            <a:r>
              <a:rPr lang="es-ES" sz="2800" b="1" dirty="0" smtClean="0"/>
              <a:t>invertir </a:t>
            </a:r>
            <a:r>
              <a:rPr lang="es-ES" sz="2800" b="1" dirty="0"/>
              <a:t>los cables piloto en un </a:t>
            </a:r>
            <a:r>
              <a:rPr lang="es-ES" sz="2800" b="1" dirty="0" smtClean="0"/>
              <a:t>extremo </a:t>
            </a:r>
            <a:r>
              <a:rPr lang="es-ES" sz="2800" b="1" dirty="0"/>
              <a:t>de la línea para desequilibrar la protección.</a:t>
            </a:r>
          </a:p>
          <a:p>
            <a:pPr algn="just"/>
            <a:r>
              <a:rPr lang="es-ES" sz="2800" b="1" dirty="0"/>
              <a:t>6. Pruebas </a:t>
            </a:r>
            <a:r>
              <a:rPr lang="es-ES" sz="2800" b="1" dirty="0" smtClean="0"/>
              <a:t>del hilo </a:t>
            </a:r>
            <a:r>
              <a:rPr lang="es-ES" sz="2800" b="1" dirty="0"/>
              <a:t>piloto</a:t>
            </a:r>
          </a:p>
          <a:p>
            <a:pPr lvl="1" algn="just"/>
            <a:r>
              <a:rPr lang="es-ES" sz="2800" b="1" dirty="0"/>
              <a:t>1. Hacer un SC en un cable piloto. Verificar el </a:t>
            </a:r>
            <a:r>
              <a:rPr lang="es-ES" sz="2800" b="1" dirty="0" smtClean="0"/>
              <a:t>funcionamiento </a:t>
            </a:r>
            <a:r>
              <a:rPr lang="es-ES" sz="2800" b="1" dirty="0"/>
              <a:t>del </a:t>
            </a:r>
            <a:r>
              <a:rPr lang="es-ES" sz="2800" b="1" dirty="0" smtClean="0"/>
              <a:t>relé de </a:t>
            </a:r>
            <a:r>
              <a:rPr lang="es-ES" sz="2800" b="1" dirty="0"/>
              <a:t>supervisión del hilo piloto y </a:t>
            </a:r>
            <a:r>
              <a:rPr lang="es-ES" sz="2800" b="1" dirty="0" smtClean="0"/>
              <a:t>su </a:t>
            </a:r>
            <a:r>
              <a:rPr lang="es-ES" sz="2800" b="1" dirty="0"/>
              <a:t>alarma.</a:t>
            </a:r>
          </a:p>
          <a:p>
            <a:pPr lvl="1" algn="just"/>
            <a:r>
              <a:rPr lang="es-ES" sz="2800" b="1" dirty="0"/>
              <a:t>2. Abrir los cables piloto y Verificar el funcionamiento del </a:t>
            </a:r>
            <a:r>
              <a:rPr lang="es-ES" sz="2800" b="1" dirty="0" smtClean="0"/>
              <a:t>relé </a:t>
            </a:r>
            <a:r>
              <a:rPr lang="es-ES" sz="2800" b="1" dirty="0"/>
              <a:t>de supervisión y su alarma.</a:t>
            </a:r>
          </a:p>
          <a:p>
            <a:pPr lvl="1" algn="just"/>
            <a:r>
              <a:rPr lang="es-ES" sz="2800" b="1" dirty="0"/>
              <a:t>3. Invertir los cables piloto en un solo extremo y Verificar </a:t>
            </a:r>
            <a:r>
              <a:rPr lang="es-ES" sz="2800" b="1" dirty="0" smtClean="0"/>
              <a:t>que </a:t>
            </a:r>
            <a:r>
              <a:rPr lang="es-ES" sz="2800" b="1" dirty="0"/>
              <a:t>el relé de supervisión no funcione.</a:t>
            </a:r>
          </a:p>
          <a:p>
            <a:pPr lvl="1" algn="just"/>
            <a:r>
              <a:rPr lang="es-ES" sz="2800" b="1" dirty="0"/>
              <a:t>4. </a:t>
            </a:r>
            <a:r>
              <a:rPr lang="es-ES" sz="2800" b="1" dirty="0" smtClean="0"/>
              <a:t>Tener </a:t>
            </a:r>
            <a:r>
              <a:rPr lang="es-ES" sz="2800" b="1" dirty="0"/>
              <a:t>en cuenta que el relé de supervisión inyecta una </a:t>
            </a:r>
            <a:r>
              <a:rPr lang="es-ES" sz="2800" b="1" dirty="0" smtClean="0"/>
              <a:t>tensión </a:t>
            </a:r>
            <a:r>
              <a:rPr lang="es-ES" sz="2800" b="1" dirty="0"/>
              <a:t>de CC para monitorear la condición del cable </a:t>
            </a:r>
            <a:r>
              <a:rPr lang="es-ES" sz="2800" b="1" dirty="0" smtClean="0"/>
              <a:t>piloto</a:t>
            </a:r>
            <a:r>
              <a:rPr lang="es-ES" sz="2800" b="1" dirty="0"/>
              <a:t>.</a:t>
            </a:r>
          </a:p>
          <a:p>
            <a:pPr lvl="1" algn="just"/>
            <a:r>
              <a:rPr lang="es-ES" sz="2800" b="1" dirty="0"/>
              <a:t>5</a:t>
            </a:r>
            <a:r>
              <a:rPr lang="es-ES" sz="2800" b="1" dirty="0" smtClean="0"/>
              <a:t>. Esta prueba debe realizarse con la línea HV deshabilitada.</a:t>
            </a:r>
          </a:p>
        </p:txBody>
      </p:sp>
      <p:pic>
        <p:nvPicPr>
          <p:cNvPr id="6" name="Imagen 5"/>
          <p:cNvPicPr>
            <a:picLocks noChangeAspect="1"/>
          </p:cNvPicPr>
          <p:nvPr/>
        </p:nvPicPr>
        <p:blipFill rotWithShape="1">
          <a:blip r:embed="rId2"/>
          <a:srcRect t="1186"/>
          <a:stretch/>
        </p:blipFill>
        <p:spPr>
          <a:xfrm>
            <a:off x="7057293" y="2579076"/>
            <a:ext cx="10034954" cy="5369169"/>
          </a:xfrm>
          <a:prstGeom prst="rect">
            <a:avLst/>
          </a:prstGeom>
        </p:spPr>
      </p:pic>
    </p:spTree>
    <p:extLst>
      <p:ext uri="{BB962C8B-B14F-4D97-AF65-F5344CB8AC3E}">
        <p14:creationId xmlns:p14="http://schemas.microsoft.com/office/powerpoint/2010/main" val="6008828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515816" y="278386"/>
            <a:ext cx="23024123" cy="13018949"/>
          </a:xfrm>
          <a:prstGeom prst="rect">
            <a:avLst/>
          </a:prstGeom>
        </p:spPr>
        <p:txBody>
          <a:bodyPr wrap="square">
            <a:spAutoFit/>
          </a:bodyPr>
          <a:lstStyle/>
          <a:p>
            <a:pPr algn="just"/>
            <a:r>
              <a:rPr lang="es-ES" sz="2800" b="1" dirty="0" smtClean="0"/>
              <a:t>20.4.2 PROTECCIÓN </a:t>
            </a:r>
            <a:r>
              <a:rPr lang="es-ES" sz="2800" b="1" dirty="0"/>
              <a:t>DIFERENCIAL DE LÍNEA DE TIPO </a:t>
            </a:r>
            <a:r>
              <a:rPr lang="es-ES" sz="2800" b="1" dirty="0" smtClean="0"/>
              <a:t>NUEVO </a:t>
            </a:r>
            <a:r>
              <a:rPr lang="es-ES" sz="2800" b="1" dirty="0"/>
              <a:t>CON PRUEBA DE CONEXIÓN DE FIBRA ÓPTICA</a:t>
            </a:r>
          </a:p>
          <a:p>
            <a:pPr algn="just"/>
            <a:r>
              <a:rPr lang="es-ES" sz="2800" b="1" dirty="0"/>
              <a:t>1. Pruebas de inyección secundaria</a:t>
            </a:r>
          </a:p>
          <a:p>
            <a:pPr algn="just"/>
            <a:r>
              <a:rPr lang="es-ES" sz="2800" b="1" dirty="0"/>
              <a:t>1.2 Prueba de pickup /</a:t>
            </a:r>
            <a:r>
              <a:rPr lang="es-ES" sz="2800" b="1" dirty="0" err="1" smtClean="0"/>
              <a:t>dropoff</a:t>
            </a:r>
            <a:endParaRPr lang="es-ES" sz="2800" b="1" dirty="0" smtClean="0"/>
          </a:p>
          <a:p>
            <a:pPr algn="just"/>
            <a:endParaRPr lang="es-ES" sz="2800" b="1" dirty="0"/>
          </a:p>
          <a:p>
            <a:pPr algn="just"/>
            <a:r>
              <a:rPr lang="es-ES" sz="2800" dirty="0"/>
              <a:t>Esta </a:t>
            </a:r>
            <a:r>
              <a:rPr lang="es-ES" sz="2800" dirty="0" smtClean="0"/>
              <a:t>prueba se realiza después de que se configura el relé </a:t>
            </a:r>
            <a:r>
              <a:rPr lang="es-ES" sz="2800" dirty="0"/>
              <a:t>temporalmente </a:t>
            </a:r>
            <a:r>
              <a:rPr lang="es-ES" sz="2800" dirty="0" smtClean="0"/>
              <a:t>en el modo de prueba de bucle inverso </a:t>
            </a:r>
            <a:r>
              <a:rPr lang="es-ES" sz="2800" dirty="0"/>
              <a:t>como la señal óptica de envío (TX) se </a:t>
            </a:r>
            <a:r>
              <a:rPr lang="es-ES" sz="2800" dirty="0" smtClean="0"/>
              <a:t>envía al puerto de fibra óptica de recepción </a:t>
            </a:r>
            <a:r>
              <a:rPr lang="es-ES" sz="2800" dirty="0"/>
              <a:t>(FO) RX </a:t>
            </a:r>
            <a:r>
              <a:rPr lang="es-ES" sz="2800" dirty="0" smtClean="0"/>
              <a:t>para simular el </a:t>
            </a:r>
            <a:r>
              <a:rPr lang="es-ES" sz="2800" dirty="0"/>
              <a:t>funcionamiento </a:t>
            </a:r>
            <a:r>
              <a:rPr lang="es-ES" sz="2800" dirty="0" smtClean="0"/>
              <a:t>del canal de puesta en servicio y probar </a:t>
            </a:r>
            <a:r>
              <a:rPr lang="es-ES" sz="2800" dirty="0"/>
              <a:t>el relé solo en un extremo, ver Figuras 20.4.4-20.4.5</a:t>
            </a:r>
            <a:r>
              <a:rPr lang="es-ES" sz="2800" dirty="0" smtClean="0"/>
              <a:t>).</a:t>
            </a:r>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r>
              <a:rPr lang="es-ES" sz="2800" b="1" dirty="0" smtClean="0"/>
              <a:t>FIGURA </a:t>
            </a:r>
            <a:r>
              <a:rPr lang="es-ES" sz="2800" b="1" dirty="0"/>
              <a:t>20.4.4 Prueba de simulación de bucle invertido</a:t>
            </a:r>
            <a:r>
              <a:rPr lang="es-ES" sz="2800" b="1" dirty="0" smtClean="0"/>
              <a:t>.</a:t>
            </a:r>
          </a:p>
          <a:p>
            <a:pPr algn="just"/>
            <a:endParaRPr lang="es-ES" sz="2800" b="1" dirty="0" smtClean="0"/>
          </a:p>
          <a:p>
            <a:pPr algn="just"/>
            <a:endParaRPr lang="es-ES" sz="2800" b="1" dirty="0"/>
          </a:p>
          <a:p>
            <a:pPr algn="just"/>
            <a:endParaRPr lang="es-ES" sz="2800" b="1" dirty="0" smtClean="0"/>
          </a:p>
          <a:p>
            <a:pPr algn="just"/>
            <a:endParaRPr lang="es-ES" sz="2800" b="1" dirty="0" smtClean="0"/>
          </a:p>
          <a:p>
            <a:pPr algn="just"/>
            <a:endParaRPr lang="es-ES" sz="2800" b="1" dirty="0"/>
          </a:p>
          <a:p>
            <a:pPr algn="just"/>
            <a:endParaRPr lang="es-ES" sz="2800" b="1" dirty="0" smtClean="0"/>
          </a:p>
          <a:p>
            <a:pPr algn="just"/>
            <a:endParaRPr lang="es-ES" sz="2800" b="1" dirty="0"/>
          </a:p>
          <a:p>
            <a:pPr algn="just"/>
            <a:endParaRPr lang="es-ES" sz="2800" b="1" dirty="0" smtClean="0"/>
          </a:p>
          <a:p>
            <a:pPr algn="just"/>
            <a:endParaRPr lang="es-ES" sz="2800" b="1" dirty="0"/>
          </a:p>
          <a:p>
            <a:pPr algn="just"/>
            <a:endParaRPr lang="es-ES" sz="2800" b="1" dirty="0" smtClean="0"/>
          </a:p>
          <a:p>
            <a:pPr algn="just"/>
            <a:endParaRPr lang="es-ES" sz="2800" b="1" dirty="0"/>
          </a:p>
          <a:p>
            <a:pPr algn="just"/>
            <a:r>
              <a:rPr lang="es-ES" sz="2800" b="1" dirty="0"/>
              <a:t>FIGURA 20.4.5 Relé diferencial de línea de fibra óptica</a:t>
            </a:r>
            <a:r>
              <a:rPr lang="es-ES" sz="2800" b="1" dirty="0" smtClean="0"/>
              <a:t>.</a:t>
            </a:r>
          </a:p>
          <a:p>
            <a:pPr algn="just"/>
            <a:endParaRPr lang="es-ES" sz="2800" dirty="0"/>
          </a:p>
          <a:p>
            <a:pPr algn="just"/>
            <a:r>
              <a:rPr lang="es-ES" sz="2800" dirty="0" smtClean="0"/>
              <a:t>El modo </a:t>
            </a:r>
            <a:r>
              <a:rPr lang="es-ES" sz="2800" dirty="0"/>
              <a:t>de bucle de retorno también se puede realizar </a:t>
            </a:r>
            <a:r>
              <a:rPr lang="es-ES" sz="2800" dirty="0" smtClean="0"/>
              <a:t>mediante </a:t>
            </a:r>
            <a:r>
              <a:rPr lang="es-ES" sz="2800" dirty="0"/>
              <a:t>una herramienta de configuración de relés en la </a:t>
            </a:r>
            <a:r>
              <a:rPr lang="es-ES" sz="2800" dirty="0" smtClean="0"/>
              <a:t>pantalla </a:t>
            </a:r>
            <a:r>
              <a:rPr lang="es-ES" sz="2800" dirty="0"/>
              <a:t>de interfaz humana-máquina (MHI).</a:t>
            </a:r>
          </a:p>
          <a:p>
            <a:pPr algn="just"/>
            <a:r>
              <a:rPr lang="es-ES" sz="2800" dirty="0"/>
              <a:t>Inyectar el </a:t>
            </a:r>
            <a:r>
              <a:rPr lang="es-ES" sz="2800" dirty="0" smtClean="0"/>
              <a:t>relé con una </a:t>
            </a:r>
            <a:r>
              <a:rPr lang="es-ES" sz="2800" dirty="0"/>
              <a:t>corriente después de la aislación de </a:t>
            </a:r>
            <a:r>
              <a:rPr lang="es-ES" sz="2800" dirty="0" smtClean="0"/>
              <a:t>los </a:t>
            </a:r>
            <a:r>
              <a:rPr lang="es-ES" sz="2800" dirty="0"/>
              <a:t>TC y Verificar los valores </a:t>
            </a:r>
            <a:r>
              <a:rPr lang="es-ES" sz="2800" dirty="0" smtClean="0"/>
              <a:t>de activación </a:t>
            </a:r>
            <a:r>
              <a:rPr lang="es-ES" sz="2800" dirty="0"/>
              <a:t>y desactivación </a:t>
            </a:r>
            <a:r>
              <a:rPr lang="es-ES" sz="2800" dirty="0" smtClean="0"/>
              <a:t>para </a:t>
            </a:r>
            <a:r>
              <a:rPr lang="es-ES" sz="2800" dirty="0"/>
              <a:t>cada fase a neutral y para cada inyección de pH-pH, y </a:t>
            </a:r>
            <a:r>
              <a:rPr lang="es-ES" sz="2800" dirty="0" smtClean="0"/>
              <a:t>registre </a:t>
            </a:r>
            <a:r>
              <a:rPr lang="es-ES" sz="2800" dirty="0"/>
              <a:t>los resultados en una tabla</a:t>
            </a:r>
            <a:r>
              <a:rPr lang="es-ES" sz="2800" dirty="0" smtClean="0"/>
              <a:t>.</a:t>
            </a:r>
          </a:p>
        </p:txBody>
      </p:sp>
      <p:pic>
        <p:nvPicPr>
          <p:cNvPr id="3" name="Imagen 2"/>
          <p:cNvPicPr>
            <a:picLocks noChangeAspect="1"/>
          </p:cNvPicPr>
          <p:nvPr/>
        </p:nvPicPr>
        <p:blipFill>
          <a:blip r:embed="rId2"/>
          <a:stretch>
            <a:fillRect/>
          </a:stretch>
        </p:blipFill>
        <p:spPr>
          <a:xfrm>
            <a:off x="3235569" y="3305908"/>
            <a:ext cx="5134708" cy="2227384"/>
          </a:xfrm>
          <a:prstGeom prst="rect">
            <a:avLst/>
          </a:prstGeom>
        </p:spPr>
      </p:pic>
      <p:pic>
        <p:nvPicPr>
          <p:cNvPr id="4" name="Imagen 3"/>
          <p:cNvPicPr>
            <a:picLocks noChangeAspect="1"/>
          </p:cNvPicPr>
          <p:nvPr/>
        </p:nvPicPr>
        <p:blipFill>
          <a:blip r:embed="rId3"/>
          <a:stretch>
            <a:fillRect/>
          </a:stretch>
        </p:blipFill>
        <p:spPr>
          <a:xfrm>
            <a:off x="515816" y="6330462"/>
            <a:ext cx="11512061" cy="4525107"/>
          </a:xfrm>
          <a:prstGeom prst="rect">
            <a:avLst/>
          </a:prstGeom>
        </p:spPr>
      </p:pic>
    </p:spTree>
    <p:extLst>
      <p:ext uri="{BB962C8B-B14F-4D97-AF65-F5344CB8AC3E}">
        <p14:creationId xmlns:p14="http://schemas.microsoft.com/office/powerpoint/2010/main" val="22287967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515816" y="278386"/>
            <a:ext cx="23024123" cy="13018949"/>
          </a:xfrm>
          <a:prstGeom prst="rect">
            <a:avLst/>
          </a:prstGeom>
        </p:spPr>
        <p:txBody>
          <a:bodyPr wrap="square">
            <a:spAutoFit/>
          </a:bodyPr>
          <a:lstStyle/>
          <a:p>
            <a:pPr algn="just"/>
            <a:r>
              <a:rPr lang="es-ES" sz="2800" b="1" dirty="0" smtClean="0"/>
              <a:t>1.3 </a:t>
            </a:r>
            <a:r>
              <a:rPr lang="es-ES" sz="2800" b="1" dirty="0"/>
              <a:t>Característica de </a:t>
            </a:r>
            <a:r>
              <a:rPr lang="es-ES" sz="2800" b="1" dirty="0" err="1"/>
              <a:t>Bias</a:t>
            </a:r>
            <a:r>
              <a:rPr lang="es-ES" sz="2800" b="1" dirty="0"/>
              <a:t> del diferencial de corriente </a:t>
            </a:r>
            <a:endParaRPr lang="es-ES" sz="2800" b="1" dirty="0" smtClean="0"/>
          </a:p>
          <a:p>
            <a:pPr algn="just"/>
            <a:endParaRPr lang="es-ES" sz="2800" dirty="0"/>
          </a:p>
          <a:p>
            <a:pPr algn="just"/>
            <a:r>
              <a:rPr lang="es-ES" sz="2800" dirty="0"/>
              <a:t>La mayoría de los relés modernos tienen una </a:t>
            </a:r>
            <a:r>
              <a:rPr lang="es-ES" sz="2800" dirty="0" smtClean="0"/>
              <a:t>característica como </a:t>
            </a:r>
            <a:r>
              <a:rPr lang="es-ES" sz="2800" dirty="0"/>
              <a:t>se muestra a continuación en la Figura </a:t>
            </a:r>
            <a:r>
              <a:rPr lang="es-ES" sz="2800" dirty="0" smtClean="0"/>
              <a:t>20.4.6</a:t>
            </a:r>
          </a:p>
          <a:p>
            <a:pPr algn="just"/>
            <a:r>
              <a:rPr lang="es-ES" sz="2800" dirty="0" smtClean="0"/>
              <a:t>Inyectar </a:t>
            </a:r>
            <a:r>
              <a:rPr lang="es-ES" sz="2800" dirty="0"/>
              <a:t>una corriente en la fase R como corriente de </a:t>
            </a:r>
            <a:r>
              <a:rPr lang="es-ES" sz="2800" dirty="0" smtClean="0"/>
              <a:t>polarización </a:t>
            </a:r>
            <a:r>
              <a:rPr lang="es-ES" sz="2800" dirty="0"/>
              <a:t>y una corriente en la fase S como corriente </a:t>
            </a:r>
            <a:r>
              <a:rPr lang="es-ES" sz="2800" dirty="0" smtClean="0"/>
              <a:t>diferencial</a:t>
            </a:r>
            <a:r>
              <a:rPr lang="es-ES" sz="2800" dirty="0"/>
              <a:t>, como se muestra en la Figura 20.4.7</a:t>
            </a:r>
            <a:r>
              <a:rPr lang="es-ES" sz="2800" dirty="0" smtClean="0"/>
              <a:t>.</a:t>
            </a:r>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smtClean="0"/>
          </a:p>
          <a:p>
            <a:pPr algn="just"/>
            <a:r>
              <a:rPr lang="es-ES" sz="2800" b="1" dirty="0" smtClean="0"/>
              <a:t>FIGURA 20.4.6 Característica </a:t>
            </a:r>
            <a:r>
              <a:rPr lang="es-ES" sz="2800" b="1" dirty="0"/>
              <a:t>de protección diferencial </a:t>
            </a:r>
            <a:r>
              <a:rPr lang="es-ES" sz="2800" b="1" dirty="0" smtClean="0"/>
              <a:t>sesgada </a:t>
            </a:r>
            <a:r>
              <a:rPr lang="es-ES" sz="2800" b="1" dirty="0"/>
              <a:t>para líneas de transmisión</a:t>
            </a:r>
            <a:r>
              <a:rPr lang="es-ES" sz="2800" b="1" dirty="0" smtClean="0"/>
              <a:t>.</a:t>
            </a:r>
          </a:p>
          <a:p>
            <a:pPr algn="just"/>
            <a:endParaRPr lang="es-ES" sz="2800" b="1" dirty="0"/>
          </a:p>
          <a:p>
            <a:pPr algn="just"/>
            <a:endParaRPr lang="es-ES" sz="2800" b="1" dirty="0" smtClean="0"/>
          </a:p>
          <a:p>
            <a:pPr algn="just"/>
            <a:endParaRPr lang="es-ES" sz="2800" b="1" dirty="0"/>
          </a:p>
          <a:p>
            <a:pPr algn="just"/>
            <a:endParaRPr lang="es-ES" sz="2800" b="1" dirty="0" smtClean="0"/>
          </a:p>
          <a:p>
            <a:pPr algn="just"/>
            <a:endParaRPr lang="es-ES" sz="2800" b="1" dirty="0"/>
          </a:p>
          <a:p>
            <a:pPr algn="just"/>
            <a:endParaRPr lang="es-ES" sz="2800" b="1" dirty="0" smtClean="0"/>
          </a:p>
          <a:p>
            <a:pPr algn="just"/>
            <a:endParaRPr lang="es-ES" sz="2800" b="1" dirty="0"/>
          </a:p>
          <a:p>
            <a:pPr algn="just"/>
            <a:endParaRPr lang="es-ES" sz="2800" b="1" dirty="0" smtClean="0"/>
          </a:p>
          <a:p>
            <a:pPr algn="just"/>
            <a:endParaRPr lang="es-ES" sz="2800" b="1" dirty="0" smtClean="0"/>
          </a:p>
          <a:p>
            <a:pPr algn="just"/>
            <a:endParaRPr lang="es-ES" sz="2800" b="1" dirty="0"/>
          </a:p>
          <a:p>
            <a:pPr algn="just"/>
            <a:endParaRPr lang="es-ES" sz="2800" b="1" dirty="0" smtClean="0"/>
          </a:p>
          <a:p>
            <a:pPr algn="just"/>
            <a:r>
              <a:rPr lang="es-ES" sz="2800" b="1" dirty="0" smtClean="0"/>
              <a:t>FIGURA </a:t>
            </a:r>
            <a:r>
              <a:rPr lang="es-ES" sz="2800" b="1" dirty="0"/>
              <a:t>20.4.7 Prueba de la característica </a:t>
            </a:r>
            <a:r>
              <a:rPr lang="es-ES" sz="2800" b="1" dirty="0" smtClean="0"/>
              <a:t>de polarización </a:t>
            </a:r>
            <a:r>
              <a:rPr lang="es-ES" sz="2800" b="1" dirty="0"/>
              <a:t>del </a:t>
            </a:r>
            <a:r>
              <a:rPr lang="es-ES" sz="2800" b="1" dirty="0" smtClean="0"/>
              <a:t>relé.</a:t>
            </a:r>
          </a:p>
          <a:p>
            <a:pPr algn="just"/>
            <a:endParaRPr lang="es-ES" sz="2800" b="1" dirty="0" smtClean="0"/>
          </a:p>
          <a:p>
            <a:pPr algn="just"/>
            <a:r>
              <a:rPr lang="es-ES" sz="2800" dirty="0" smtClean="0"/>
              <a:t>Un dibujo de la característica del relé debe seguir la característica del relé proporcionada por el fabricante.</a:t>
            </a:r>
          </a:p>
        </p:txBody>
      </p:sp>
      <p:pic>
        <p:nvPicPr>
          <p:cNvPr id="5" name="Imagen 4"/>
          <p:cNvPicPr>
            <a:picLocks noChangeAspect="1"/>
          </p:cNvPicPr>
          <p:nvPr/>
        </p:nvPicPr>
        <p:blipFill>
          <a:blip r:embed="rId2"/>
          <a:stretch>
            <a:fillRect/>
          </a:stretch>
        </p:blipFill>
        <p:spPr>
          <a:xfrm>
            <a:off x="9744410" y="8803298"/>
            <a:ext cx="3160163" cy="892419"/>
          </a:xfrm>
          <a:prstGeom prst="rect">
            <a:avLst/>
          </a:prstGeom>
        </p:spPr>
      </p:pic>
      <p:pic>
        <p:nvPicPr>
          <p:cNvPr id="6" name="Imagen 5"/>
          <p:cNvPicPr>
            <a:picLocks noChangeAspect="1"/>
          </p:cNvPicPr>
          <p:nvPr/>
        </p:nvPicPr>
        <p:blipFill>
          <a:blip r:embed="rId3"/>
          <a:stretch>
            <a:fillRect/>
          </a:stretch>
        </p:blipFill>
        <p:spPr>
          <a:xfrm>
            <a:off x="1322476" y="2063262"/>
            <a:ext cx="8642137" cy="4595446"/>
          </a:xfrm>
          <a:prstGeom prst="rect">
            <a:avLst/>
          </a:prstGeom>
        </p:spPr>
      </p:pic>
      <p:pic>
        <p:nvPicPr>
          <p:cNvPr id="7" name="Imagen 6"/>
          <p:cNvPicPr>
            <a:picLocks noChangeAspect="1"/>
          </p:cNvPicPr>
          <p:nvPr/>
        </p:nvPicPr>
        <p:blipFill>
          <a:blip r:embed="rId4"/>
          <a:stretch>
            <a:fillRect/>
          </a:stretch>
        </p:blipFill>
        <p:spPr>
          <a:xfrm>
            <a:off x="1786651" y="7456610"/>
            <a:ext cx="7713785" cy="4478213"/>
          </a:xfrm>
          <a:prstGeom prst="rect">
            <a:avLst/>
          </a:prstGeom>
        </p:spPr>
      </p:pic>
    </p:spTree>
    <p:extLst>
      <p:ext uri="{BB962C8B-B14F-4D97-AF65-F5344CB8AC3E}">
        <p14:creationId xmlns:p14="http://schemas.microsoft.com/office/powerpoint/2010/main" val="11501421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515816" y="278386"/>
            <a:ext cx="23024123" cy="13018949"/>
          </a:xfrm>
          <a:prstGeom prst="rect">
            <a:avLst/>
          </a:prstGeom>
        </p:spPr>
        <p:txBody>
          <a:bodyPr wrap="square">
            <a:spAutoFit/>
          </a:bodyPr>
          <a:lstStyle/>
          <a:p>
            <a:pPr algn="just"/>
            <a:r>
              <a:rPr lang="es-ES" sz="2800" b="1" dirty="0" smtClean="0"/>
              <a:t>1.4 Tiempo de funcionamiento del relé diferencial </a:t>
            </a:r>
          </a:p>
          <a:p>
            <a:pPr algn="just"/>
            <a:endParaRPr lang="es-ES" sz="2800" dirty="0" smtClean="0"/>
          </a:p>
          <a:p>
            <a:pPr algn="just"/>
            <a:r>
              <a:rPr lang="es-ES" sz="2800" dirty="0" smtClean="0"/>
              <a:t>Conectar el relé y el probador de inyección secundaria como se muestra en la Figura 20.4.8.</a:t>
            </a:r>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r>
              <a:rPr lang="es-ES" sz="2800" b="1" dirty="0" smtClean="0"/>
              <a:t>FIGURA 20.4.8 Conexión de prueba de tiempo de funcionamiento del relé.</a:t>
            </a:r>
          </a:p>
          <a:p>
            <a:pPr algn="just"/>
            <a:endParaRPr lang="es-ES" sz="2800" b="1" dirty="0" smtClean="0"/>
          </a:p>
          <a:p>
            <a:pPr algn="just"/>
            <a:r>
              <a:rPr lang="es-ES" sz="2800" dirty="0" smtClean="0"/>
              <a:t>Inyectar corriente superior a 0,2 A y comprobar el tiempo de funcionamiento del relé repetir. Esta prueba se utiliza para todas las inyecciones de fase-N y pH-pH. Completar una tabla con los resultados.</a:t>
            </a:r>
          </a:p>
          <a:p>
            <a:pPr algn="just"/>
            <a:endParaRPr lang="es-ES" sz="2800" dirty="0" smtClean="0"/>
          </a:p>
          <a:p>
            <a:pPr algn="just"/>
            <a:r>
              <a:rPr lang="es-ES" sz="2800" b="1" dirty="0" smtClean="0"/>
              <a:t>1.5 Prueba en carga</a:t>
            </a:r>
          </a:p>
          <a:p>
            <a:pPr algn="just"/>
            <a:endParaRPr lang="es-ES" sz="2800" b="1" dirty="0" smtClean="0"/>
          </a:p>
          <a:p>
            <a:pPr algn="just"/>
            <a:r>
              <a:rPr lang="es-ES" sz="2800" dirty="0" smtClean="0"/>
              <a:t>Cuando la línea está energizada y cargada, medir la corriente diferencial, polarizar la corriente para cada fase en ambos extremos de la línea directamente en el relé del MHI. Luego invertir el punto de estrella de la conexión del TC desde el lado de la línea al lado de la barra y Verificar el valor de la corriente diferencial que debe elevarse. Esta prueba debe realizarse con todos las conexiones de disparo de los relés a ambos lados de la línea abiertos.</a:t>
            </a:r>
            <a:endParaRPr lang="es-ES" sz="2800" dirty="0"/>
          </a:p>
        </p:txBody>
      </p:sp>
      <p:pic>
        <p:nvPicPr>
          <p:cNvPr id="3" name="Imagen 2"/>
          <p:cNvPicPr>
            <a:picLocks noChangeAspect="1"/>
          </p:cNvPicPr>
          <p:nvPr/>
        </p:nvPicPr>
        <p:blipFill>
          <a:blip r:embed="rId2"/>
          <a:stretch>
            <a:fillRect/>
          </a:stretch>
        </p:blipFill>
        <p:spPr>
          <a:xfrm>
            <a:off x="1056114" y="1919653"/>
            <a:ext cx="8885055" cy="6708531"/>
          </a:xfrm>
          <a:prstGeom prst="rect">
            <a:avLst/>
          </a:prstGeom>
        </p:spPr>
      </p:pic>
    </p:spTree>
    <p:extLst>
      <p:ext uri="{BB962C8B-B14F-4D97-AF65-F5344CB8AC3E}">
        <p14:creationId xmlns:p14="http://schemas.microsoft.com/office/powerpoint/2010/main" val="13610041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92369" y="374481"/>
            <a:ext cx="23094461" cy="12711172"/>
          </a:xfrm>
          <a:prstGeom prst="rect">
            <a:avLst/>
          </a:prstGeom>
        </p:spPr>
        <p:txBody>
          <a:bodyPr wrap="square">
            <a:spAutoFit/>
          </a:bodyPr>
          <a:lstStyle/>
          <a:p>
            <a:pPr algn="just"/>
            <a:r>
              <a:rPr lang="es-ES" sz="3600" b="1" dirty="0"/>
              <a:t>Subcapítulo </a:t>
            </a:r>
            <a:r>
              <a:rPr lang="es-ES" sz="3600" b="1" dirty="0" smtClean="0"/>
              <a:t>20.5 Prueba </a:t>
            </a:r>
            <a:r>
              <a:rPr lang="es-ES" sz="3600" b="1" dirty="0"/>
              <a:t>y puesta en servicio de protección de </a:t>
            </a:r>
            <a:r>
              <a:rPr lang="es-ES" sz="3600" b="1" dirty="0" smtClean="0"/>
              <a:t>transformadores</a:t>
            </a:r>
            <a:endParaRPr lang="es-ES" sz="3600" b="1" dirty="0"/>
          </a:p>
          <a:p>
            <a:pPr algn="just"/>
            <a:r>
              <a:rPr lang="es-ES" sz="2800" b="1" dirty="0" smtClean="0"/>
              <a:t>20.5.1 PROTECCIÓN DIFERENCIAL DEL TRANSFORMADOR</a:t>
            </a:r>
          </a:p>
          <a:p>
            <a:pPr algn="just"/>
            <a:endParaRPr lang="es-ES" sz="2800" dirty="0"/>
          </a:p>
          <a:p>
            <a:pPr marL="514350" indent="-514350" algn="just">
              <a:buAutoNum type="arabicPeriod"/>
            </a:pPr>
            <a:r>
              <a:rPr lang="es-ES" sz="2800" dirty="0" smtClean="0"/>
              <a:t>Abrir </a:t>
            </a:r>
            <a:r>
              <a:rPr lang="es-ES" sz="2800" dirty="0"/>
              <a:t>las conexiones de disparo del relé y, si el circuito está </a:t>
            </a:r>
            <a:r>
              <a:rPr lang="es-ES" sz="2800" dirty="0" smtClean="0"/>
              <a:t>energizado</a:t>
            </a:r>
            <a:r>
              <a:rPr lang="es-ES" sz="2800" dirty="0"/>
              <a:t>, SC los </a:t>
            </a:r>
            <a:r>
              <a:rPr lang="es-ES" sz="2800" dirty="0" smtClean="0"/>
              <a:t>circuitos secundarios del TC en ambos lados del transformador de potencia e Inyectar corriente en el </a:t>
            </a:r>
            <a:r>
              <a:rPr lang="es-ES" sz="2800" dirty="0"/>
              <a:t>lado del relé únicamente</a:t>
            </a:r>
            <a:r>
              <a:rPr lang="es-ES" sz="2800" dirty="0" smtClean="0"/>
              <a:t>, como se muestra </a:t>
            </a:r>
            <a:r>
              <a:rPr lang="es-ES" sz="2800" dirty="0"/>
              <a:t>en la </a:t>
            </a:r>
            <a:r>
              <a:rPr lang="es-ES" sz="2800" dirty="0" smtClean="0"/>
              <a:t>Figura 20.5.1.</a:t>
            </a:r>
          </a:p>
          <a:p>
            <a:pPr marL="514350" indent="-514350" algn="just">
              <a:buAutoNum type="arabicPeriod"/>
            </a:pPr>
            <a:endParaRPr lang="es-ES" sz="2800" dirty="0"/>
          </a:p>
          <a:p>
            <a:pPr marL="514350" indent="-514350" algn="just">
              <a:buAutoNum type="arabicPeriod"/>
            </a:pPr>
            <a:endParaRPr lang="es-ES" sz="2800" dirty="0" smtClean="0"/>
          </a:p>
          <a:p>
            <a:pPr marL="514350" indent="-514350" algn="just">
              <a:buAutoNum type="arabicPeriod"/>
            </a:pPr>
            <a:endParaRPr lang="es-ES" sz="2800" dirty="0"/>
          </a:p>
          <a:p>
            <a:pPr marL="514350" indent="-514350" algn="just">
              <a:buAutoNum type="arabicPeriod"/>
            </a:pPr>
            <a:endParaRPr lang="es-ES" sz="2800" dirty="0" smtClean="0"/>
          </a:p>
          <a:p>
            <a:pPr marL="514350" indent="-514350" algn="just">
              <a:buAutoNum type="arabicPeriod"/>
            </a:pPr>
            <a:endParaRPr lang="es-ES" sz="2800" dirty="0"/>
          </a:p>
          <a:p>
            <a:pPr marL="514350" indent="-514350" algn="just">
              <a:buAutoNum type="arabicPeriod"/>
            </a:pPr>
            <a:endParaRPr lang="es-ES" sz="2800" dirty="0" smtClean="0"/>
          </a:p>
          <a:p>
            <a:pPr marL="514350" indent="-514350" algn="just">
              <a:buAutoNum type="arabicPeriod"/>
            </a:pPr>
            <a:endParaRPr lang="es-ES" sz="2800" dirty="0"/>
          </a:p>
          <a:p>
            <a:pPr marL="514350" indent="-514350" algn="just">
              <a:buAutoNum type="arabicPeriod"/>
            </a:pPr>
            <a:endParaRPr lang="es-ES" sz="2800" dirty="0" smtClean="0"/>
          </a:p>
          <a:p>
            <a:pPr marL="514350" indent="-514350" algn="just">
              <a:buAutoNum type="arabicPeriod"/>
            </a:pPr>
            <a:endParaRPr lang="es-ES" sz="2800" dirty="0"/>
          </a:p>
          <a:p>
            <a:pPr marL="514350" indent="-514350" algn="just">
              <a:buAutoNum type="arabicPeriod"/>
            </a:pPr>
            <a:endParaRPr lang="es-ES" sz="2800" dirty="0" smtClean="0"/>
          </a:p>
          <a:p>
            <a:pPr marL="514350" indent="-514350" algn="just">
              <a:buAutoNum type="arabicPeriod"/>
            </a:pPr>
            <a:endParaRPr lang="es-ES" sz="2800" dirty="0"/>
          </a:p>
          <a:p>
            <a:pPr marL="514350" indent="-514350" algn="just">
              <a:buAutoNum type="arabicPeriod"/>
            </a:pPr>
            <a:endParaRPr lang="es-ES" sz="2800" dirty="0" smtClean="0"/>
          </a:p>
          <a:p>
            <a:pPr marL="514350" indent="-514350" algn="just">
              <a:buAutoNum type="arabicPeriod"/>
            </a:pPr>
            <a:endParaRPr lang="es-ES" sz="2800" dirty="0"/>
          </a:p>
          <a:p>
            <a:pPr marL="514350" indent="-514350" algn="just">
              <a:buAutoNum type="arabicPeriod"/>
            </a:pPr>
            <a:endParaRPr lang="es-ES" sz="2800" dirty="0" smtClean="0"/>
          </a:p>
          <a:p>
            <a:pPr marL="514350" indent="-514350" algn="just">
              <a:buAutoNum type="arabicPeriod"/>
            </a:pPr>
            <a:endParaRPr lang="es-ES" sz="2800" dirty="0"/>
          </a:p>
          <a:p>
            <a:pPr marL="514350" indent="-514350" algn="just">
              <a:buAutoNum type="arabicPeriod"/>
            </a:pPr>
            <a:endParaRPr lang="es-ES" sz="2800" dirty="0" smtClean="0"/>
          </a:p>
          <a:p>
            <a:pPr marL="514350" indent="-514350" algn="just">
              <a:buAutoNum type="arabicPeriod"/>
            </a:pPr>
            <a:endParaRPr lang="es-ES" sz="2800" dirty="0" smtClean="0"/>
          </a:p>
          <a:p>
            <a:pPr marL="514350" indent="-514350" algn="just">
              <a:buAutoNum type="arabicPeriod"/>
            </a:pPr>
            <a:endParaRPr lang="es-ES" sz="2800" dirty="0" smtClean="0"/>
          </a:p>
          <a:p>
            <a:pPr marL="514350" indent="-514350" algn="just">
              <a:buAutoNum type="arabicPeriod"/>
            </a:pPr>
            <a:endParaRPr lang="es-ES" sz="2800" dirty="0"/>
          </a:p>
          <a:p>
            <a:pPr marL="514350" indent="-514350" algn="just">
              <a:buAutoNum type="arabicPeriod"/>
            </a:pPr>
            <a:endParaRPr lang="es-ES" sz="2800" dirty="0"/>
          </a:p>
          <a:p>
            <a:pPr algn="just"/>
            <a:endParaRPr lang="es-ES" sz="2800" b="1" dirty="0" smtClean="0"/>
          </a:p>
          <a:p>
            <a:pPr algn="just"/>
            <a:endParaRPr lang="es-ES" sz="2800" b="1" dirty="0"/>
          </a:p>
          <a:p>
            <a:pPr algn="just"/>
            <a:endParaRPr lang="es-ES" sz="2800" b="1" dirty="0" smtClean="0"/>
          </a:p>
          <a:p>
            <a:pPr algn="just"/>
            <a:r>
              <a:rPr lang="es-ES" sz="2800" b="1" dirty="0" smtClean="0"/>
              <a:t>FIGURA </a:t>
            </a:r>
            <a:r>
              <a:rPr lang="es-ES" sz="2800" b="1" dirty="0"/>
              <a:t>20.5.1 Conexión de prueba de </a:t>
            </a:r>
            <a:r>
              <a:rPr lang="es-ES" sz="2800" b="1" dirty="0" smtClean="0"/>
              <a:t>relé diferencial</a:t>
            </a:r>
            <a:r>
              <a:rPr lang="es-ES" sz="2800" b="1" dirty="0"/>
              <a:t>. </a:t>
            </a:r>
            <a:endParaRPr lang="es-ES" sz="2800" b="1" dirty="0" smtClean="0"/>
          </a:p>
        </p:txBody>
      </p:sp>
      <p:pic>
        <p:nvPicPr>
          <p:cNvPr id="3" name="Imagen 2"/>
          <p:cNvPicPr>
            <a:picLocks noChangeAspect="1"/>
          </p:cNvPicPr>
          <p:nvPr/>
        </p:nvPicPr>
        <p:blipFill>
          <a:blip r:embed="rId2"/>
          <a:stretch>
            <a:fillRect/>
          </a:stretch>
        </p:blipFill>
        <p:spPr>
          <a:xfrm>
            <a:off x="912538" y="3151676"/>
            <a:ext cx="12641203" cy="9345124"/>
          </a:xfrm>
          <a:prstGeom prst="rect">
            <a:avLst/>
          </a:prstGeom>
        </p:spPr>
      </p:pic>
      <p:sp>
        <p:nvSpPr>
          <p:cNvPr id="4" name="Rectángulo 3"/>
          <p:cNvSpPr/>
          <p:nvPr/>
        </p:nvSpPr>
        <p:spPr>
          <a:xfrm>
            <a:off x="13973909" y="3596368"/>
            <a:ext cx="9612922" cy="3970318"/>
          </a:xfrm>
          <a:prstGeom prst="rect">
            <a:avLst/>
          </a:prstGeom>
        </p:spPr>
        <p:txBody>
          <a:bodyPr wrap="square">
            <a:spAutoFit/>
          </a:bodyPr>
          <a:lstStyle/>
          <a:p>
            <a:pPr algn="just"/>
            <a:r>
              <a:rPr lang="es-ES" sz="2800" b="1" dirty="0"/>
              <a:t>Considerar un transformador 500/220 </a:t>
            </a:r>
            <a:r>
              <a:rPr lang="es-ES" sz="2800" b="1" dirty="0" err="1" smtClean="0"/>
              <a:t>kV</a:t>
            </a:r>
            <a:r>
              <a:rPr lang="es-ES" sz="2800" b="1" dirty="0" smtClean="0"/>
              <a:t> de </a:t>
            </a:r>
            <a:r>
              <a:rPr lang="es-ES" sz="2800" b="1" dirty="0"/>
              <a:t>potencia </a:t>
            </a:r>
            <a:r>
              <a:rPr lang="es-ES" sz="2800" b="1" dirty="0" smtClean="0"/>
              <a:t>de, </a:t>
            </a:r>
            <a:r>
              <a:rPr lang="es-ES" sz="2800" b="1" dirty="0"/>
              <a:t>500MVA, Yy0.</a:t>
            </a:r>
          </a:p>
          <a:p>
            <a:pPr algn="just"/>
            <a:r>
              <a:rPr lang="es-ES" sz="2800" b="1" dirty="0"/>
              <a:t>1. Conexiones cerradas: A, B, C en TB1.</a:t>
            </a:r>
          </a:p>
          <a:p>
            <a:pPr algn="just"/>
            <a:r>
              <a:rPr lang="es-ES" sz="2800" b="1" dirty="0"/>
              <a:t>2. Conexiones cerradas: a, b, c en TB2.</a:t>
            </a:r>
          </a:p>
          <a:p>
            <a:pPr algn="just"/>
            <a:r>
              <a:rPr lang="es-ES" sz="2800" b="1" dirty="0"/>
              <a:t>3. Conexiones abiertas: 1, 2, 3, 4 en TB1.</a:t>
            </a:r>
          </a:p>
          <a:p>
            <a:pPr algn="just"/>
            <a:r>
              <a:rPr lang="es-ES" sz="2800" b="1" dirty="0"/>
              <a:t>4. Conexiones abiertas: 1, 2, 3, 4 en TB2.</a:t>
            </a:r>
          </a:p>
          <a:p>
            <a:pPr algn="just"/>
            <a:r>
              <a:rPr lang="es-ES" sz="2800" b="1" dirty="0"/>
              <a:t>Las corrientes de inyección son las que se muestran en la Figura 20.5.1 y también conectar los contactos de disparo de salida del relé al equipo de prueba como se muestra en la Figura 20.5.1.</a:t>
            </a:r>
          </a:p>
        </p:txBody>
      </p:sp>
    </p:spTree>
    <p:extLst>
      <p:ext uri="{BB962C8B-B14F-4D97-AF65-F5344CB8AC3E}">
        <p14:creationId xmlns:p14="http://schemas.microsoft.com/office/powerpoint/2010/main" val="35470163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92369" y="374481"/>
            <a:ext cx="23094461" cy="13018949"/>
          </a:xfrm>
          <a:prstGeom prst="rect">
            <a:avLst/>
          </a:prstGeom>
        </p:spPr>
        <p:txBody>
          <a:bodyPr wrap="square">
            <a:spAutoFit/>
          </a:bodyPr>
          <a:lstStyle/>
          <a:p>
            <a:pPr algn="just"/>
            <a:r>
              <a:rPr lang="es-ES" sz="2800" b="1" dirty="0" smtClean="0"/>
              <a:t>20.5.2 PRUEBAS </a:t>
            </a:r>
            <a:r>
              <a:rPr lang="es-ES" sz="2800" b="1" dirty="0"/>
              <a:t>DE INYECCIÓN SECUNDARIA</a:t>
            </a:r>
          </a:p>
          <a:p>
            <a:pPr marL="514350" indent="-514350" algn="just">
              <a:buAutoNum type="arabicPeriod"/>
            </a:pPr>
            <a:r>
              <a:rPr lang="es-ES" sz="2800" b="1" dirty="0" smtClean="0"/>
              <a:t>Prueba </a:t>
            </a:r>
            <a:r>
              <a:rPr lang="es-ES" sz="2800" b="1" dirty="0"/>
              <a:t>de </a:t>
            </a:r>
            <a:r>
              <a:rPr lang="es-ES" sz="2800" b="1" dirty="0" smtClean="0"/>
              <a:t>pickup</a:t>
            </a:r>
          </a:p>
          <a:p>
            <a:pPr marL="514350" indent="-514350" algn="just">
              <a:buAutoNum type="arabicPeriod"/>
            </a:pPr>
            <a:endParaRPr lang="es-ES" sz="2800" dirty="0"/>
          </a:p>
          <a:p>
            <a:pPr algn="just"/>
            <a:r>
              <a:rPr lang="es-ES" sz="2800" dirty="0"/>
              <a:t>Esta prueba se </a:t>
            </a:r>
            <a:r>
              <a:rPr lang="es-ES" sz="2800" dirty="0" smtClean="0"/>
              <a:t>realiza para </a:t>
            </a:r>
            <a:r>
              <a:rPr lang="es-ES" sz="2800" dirty="0"/>
              <a:t>determinar la corriente mínima </a:t>
            </a:r>
            <a:r>
              <a:rPr lang="es-ES" sz="2800" dirty="0" smtClean="0"/>
              <a:t>requerida </a:t>
            </a:r>
            <a:r>
              <a:rPr lang="es-ES" sz="2800" dirty="0"/>
              <a:t>para operar </a:t>
            </a:r>
            <a:r>
              <a:rPr lang="es-ES" sz="2800" dirty="0" smtClean="0"/>
              <a:t>solo el </a:t>
            </a:r>
            <a:r>
              <a:rPr lang="es-ES" sz="2800" dirty="0"/>
              <a:t>relé, </a:t>
            </a:r>
            <a:r>
              <a:rPr lang="es-ES" sz="2800" dirty="0" smtClean="0"/>
              <a:t>el límite normal para el valor </a:t>
            </a:r>
            <a:r>
              <a:rPr lang="es-ES" sz="2800" dirty="0"/>
              <a:t>de activación es ±5% del valor nominal de activación.</a:t>
            </a:r>
          </a:p>
          <a:p>
            <a:pPr marL="514350" indent="-514350" algn="just">
              <a:buAutoNum type="alphaLcPeriod"/>
            </a:pPr>
            <a:r>
              <a:rPr lang="es-ES" sz="2800" b="1" dirty="0" smtClean="0"/>
              <a:t>Inyectar una corriente en un lado del transformador CT en diferentes fases, luego Verificar la operación del </a:t>
            </a:r>
            <a:r>
              <a:rPr lang="es-ES" sz="2800" b="1" dirty="0"/>
              <a:t>valor de </a:t>
            </a:r>
            <a:r>
              <a:rPr lang="es-ES" sz="2800" b="1" dirty="0" smtClean="0"/>
              <a:t>arranque a </a:t>
            </a:r>
            <a:r>
              <a:rPr lang="es-ES" sz="2800" b="1" dirty="0"/>
              <a:t>un </a:t>
            </a:r>
            <a:r>
              <a:rPr lang="es-ES" sz="2800" b="1" dirty="0" smtClean="0"/>
              <a:t>contacto </a:t>
            </a:r>
            <a:r>
              <a:rPr lang="es-ES" sz="2800" b="1" dirty="0"/>
              <a:t>de salida </a:t>
            </a:r>
            <a:r>
              <a:rPr lang="es-ES" sz="2800" b="1" dirty="0" smtClean="0"/>
              <a:t>en el </a:t>
            </a:r>
            <a:r>
              <a:rPr lang="es-ES" sz="2800" b="1" dirty="0"/>
              <a:t>relé para </a:t>
            </a:r>
            <a:r>
              <a:rPr lang="es-ES" sz="2800" b="1" dirty="0" smtClean="0"/>
              <a:t>las fases </a:t>
            </a:r>
            <a:r>
              <a:rPr lang="es-ES" sz="2800" b="1" dirty="0"/>
              <a:t>R, S, B, </a:t>
            </a:r>
            <a:r>
              <a:rPr lang="es-ES" sz="2800" b="1" dirty="0" smtClean="0"/>
              <a:t>RS</a:t>
            </a:r>
            <a:r>
              <a:rPr lang="es-ES" sz="2800" b="1" dirty="0"/>
              <a:t>, SB y BR, y completar una tabla con este valor</a:t>
            </a:r>
            <a:r>
              <a:rPr lang="es-ES" sz="2800" b="1" dirty="0" smtClean="0"/>
              <a:t>.</a:t>
            </a:r>
          </a:p>
          <a:p>
            <a:pPr marL="514350" indent="-514350" algn="just">
              <a:buAutoNum type="alphaLcPeriod"/>
            </a:pPr>
            <a:endParaRPr lang="es-ES" sz="2800" dirty="0"/>
          </a:p>
          <a:p>
            <a:pPr algn="just"/>
            <a:r>
              <a:rPr lang="es-ES" sz="2800" b="1" dirty="0"/>
              <a:t>2. Prueba de l a pendiente de la característica de operación </a:t>
            </a:r>
            <a:endParaRPr lang="es-ES" sz="2800" b="1" dirty="0" smtClean="0"/>
          </a:p>
          <a:p>
            <a:pPr algn="just"/>
            <a:r>
              <a:rPr lang="es-ES" sz="2800" dirty="0" smtClean="0"/>
              <a:t>Esta prueba se utiliza para medir el porcentaje de desequilibrio que debe ocurrir para que funcione el porcentaje </a:t>
            </a:r>
            <a:r>
              <a:rPr lang="es-ES" sz="2800" dirty="0"/>
              <a:t>de pendiente establecido en el relé diferencial.</a:t>
            </a:r>
          </a:p>
          <a:p>
            <a:pPr algn="just"/>
            <a:r>
              <a:rPr lang="es-ES" sz="2800" dirty="0" smtClean="0"/>
              <a:t>La prueba se realiza aumentando gradualmente la cantidad de </a:t>
            </a:r>
            <a:r>
              <a:rPr lang="es-ES" sz="2800" dirty="0"/>
              <a:t>corriente </a:t>
            </a:r>
            <a:r>
              <a:rPr lang="es-ES" sz="2800" dirty="0" smtClean="0"/>
              <a:t>desequilibrada aplicada al relé. El punto en el que </a:t>
            </a:r>
            <a:r>
              <a:rPr lang="es-ES" sz="2800" dirty="0"/>
              <a:t>opera el </a:t>
            </a:r>
            <a:r>
              <a:rPr lang="es-ES" sz="2800" dirty="0" smtClean="0"/>
              <a:t>relé se compara con el </a:t>
            </a:r>
            <a:r>
              <a:rPr lang="es-ES" sz="2800" dirty="0"/>
              <a:t>ajuste </a:t>
            </a:r>
            <a:r>
              <a:rPr lang="es-ES" sz="2800" dirty="0" smtClean="0"/>
              <a:t>del relé</a:t>
            </a:r>
            <a:r>
              <a:rPr lang="es-ES" sz="2800" dirty="0"/>
              <a:t>. </a:t>
            </a:r>
            <a:r>
              <a:rPr lang="es-ES" sz="2800" dirty="0" smtClean="0"/>
              <a:t>Esto se hace </a:t>
            </a:r>
            <a:r>
              <a:rPr lang="es-ES" sz="2800" dirty="0"/>
              <a:t>inyectando una corriente </a:t>
            </a:r>
            <a:r>
              <a:rPr lang="es-ES" sz="2800" dirty="0" smtClean="0"/>
              <a:t>en ambos </a:t>
            </a:r>
            <a:r>
              <a:rPr lang="es-ES" sz="2800" dirty="0"/>
              <a:t>lados </a:t>
            </a:r>
            <a:r>
              <a:rPr lang="es-ES" sz="2800" dirty="0" smtClean="0"/>
              <a:t>del relé [</a:t>
            </a:r>
            <a:r>
              <a:rPr lang="es-ES" sz="2800" dirty="0"/>
              <a:t>lado </a:t>
            </a:r>
            <a:r>
              <a:rPr lang="es-ES" sz="2800" dirty="0" smtClean="0"/>
              <a:t>HV </a:t>
            </a:r>
            <a:r>
              <a:rPr lang="es-ES" sz="2800" dirty="0"/>
              <a:t>y lado de baja tensión (LV)] </a:t>
            </a:r>
            <a:r>
              <a:rPr lang="es-ES" sz="2800" dirty="0" smtClean="0"/>
              <a:t>y comparando el punto medido para operar y </a:t>
            </a:r>
            <a:r>
              <a:rPr lang="es-ES" sz="2800" dirty="0"/>
              <a:t>bloquear alrededor </a:t>
            </a:r>
            <a:r>
              <a:rPr lang="es-ES" sz="2800" dirty="0" smtClean="0"/>
              <a:t>de la característica del </a:t>
            </a:r>
            <a:r>
              <a:rPr lang="es-ES" sz="2800" dirty="0"/>
              <a:t>relé con el punto calculado a partir de la ecuación de la </a:t>
            </a:r>
            <a:r>
              <a:rPr lang="es-ES" sz="2800" dirty="0" smtClean="0"/>
              <a:t>característica </a:t>
            </a:r>
            <a:r>
              <a:rPr lang="es-ES" sz="2800" dirty="0"/>
              <a:t>del relé dada por </a:t>
            </a:r>
            <a:r>
              <a:rPr lang="es-ES" sz="2800" dirty="0" smtClean="0"/>
              <a:t>el fabricante del relé; La mayoría </a:t>
            </a:r>
            <a:r>
              <a:rPr lang="es-ES" sz="2800" dirty="0"/>
              <a:t>de los relés diferenciales de transformador tienen </a:t>
            </a:r>
            <a:r>
              <a:rPr lang="es-ES" sz="2800" dirty="0" smtClean="0"/>
              <a:t>características </a:t>
            </a:r>
            <a:r>
              <a:rPr lang="es-ES" sz="2800" dirty="0"/>
              <a:t>como se muestra en la Figura 20.5.2</a:t>
            </a:r>
            <a:r>
              <a:rPr lang="es-ES" sz="2800" dirty="0" smtClean="0"/>
              <a:t>.</a:t>
            </a:r>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a:p>
          <a:p>
            <a:pPr algn="just"/>
            <a:endParaRPr lang="es-ES" sz="2800" dirty="0" smtClean="0"/>
          </a:p>
          <a:p>
            <a:pPr algn="just"/>
            <a:r>
              <a:rPr lang="es-ES" sz="2800" b="1" dirty="0" smtClean="0"/>
              <a:t>FIGURA </a:t>
            </a:r>
            <a:r>
              <a:rPr lang="es-ES" sz="2800" b="1" dirty="0"/>
              <a:t>20.5.2 Característica del </a:t>
            </a:r>
            <a:r>
              <a:rPr lang="es-ES" sz="2800" b="1" dirty="0" smtClean="0"/>
              <a:t>relé diferencial.</a:t>
            </a:r>
          </a:p>
        </p:txBody>
      </p:sp>
      <p:pic>
        <p:nvPicPr>
          <p:cNvPr id="5" name="Imagen 4"/>
          <p:cNvPicPr>
            <a:picLocks noChangeAspect="1"/>
          </p:cNvPicPr>
          <p:nvPr/>
        </p:nvPicPr>
        <p:blipFill>
          <a:blip r:embed="rId2"/>
          <a:stretch>
            <a:fillRect/>
          </a:stretch>
        </p:blipFill>
        <p:spPr>
          <a:xfrm>
            <a:off x="824950" y="7077808"/>
            <a:ext cx="9889942" cy="5747238"/>
          </a:xfrm>
          <a:prstGeom prst="rect">
            <a:avLst/>
          </a:prstGeom>
        </p:spPr>
      </p:pic>
    </p:spTree>
    <p:extLst>
      <p:ext uri="{BB962C8B-B14F-4D97-AF65-F5344CB8AC3E}">
        <p14:creationId xmlns:p14="http://schemas.microsoft.com/office/powerpoint/2010/main" val="32605240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92369" y="374481"/>
            <a:ext cx="23094461" cy="13018949"/>
          </a:xfrm>
          <a:prstGeom prst="rect">
            <a:avLst/>
          </a:prstGeom>
        </p:spPr>
        <p:txBody>
          <a:bodyPr wrap="square">
            <a:spAutoFit/>
          </a:bodyPr>
          <a:lstStyle/>
          <a:p>
            <a:pPr algn="just"/>
            <a:r>
              <a:rPr lang="es-ES" sz="2800" dirty="0" smtClean="0"/>
              <a:t>Se </a:t>
            </a:r>
            <a:r>
              <a:rPr lang="es-ES" sz="2800" dirty="0"/>
              <a:t>deben elegir alrededor de 12 puntos alrededor de la curva </a:t>
            </a:r>
            <a:r>
              <a:rPr lang="es-ES" sz="2800" dirty="0" smtClean="0"/>
              <a:t>característica </a:t>
            </a:r>
            <a:r>
              <a:rPr lang="es-ES" sz="2800" dirty="0"/>
              <a:t>del relé a verificar para determinar el punto </a:t>
            </a:r>
            <a:r>
              <a:rPr lang="es-ES" sz="2800" dirty="0" smtClean="0"/>
              <a:t>de operación </a:t>
            </a:r>
            <a:r>
              <a:rPr lang="es-ES" sz="2800" dirty="0"/>
              <a:t>exacto del relé, y deben tener una precisión </a:t>
            </a:r>
            <a:r>
              <a:rPr lang="es-ES" sz="2800" dirty="0" smtClean="0"/>
              <a:t>normalmente </a:t>
            </a:r>
            <a:r>
              <a:rPr lang="es-ES" sz="2800" dirty="0"/>
              <a:t>de aproximadamente ±5%.</a:t>
            </a:r>
          </a:p>
          <a:p>
            <a:pPr algn="just"/>
            <a:r>
              <a:rPr lang="es-ES" sz="2800" dirty="0"/>
              <a:t>Luego se debe completar la Tabla 20.5.1 y los dos valores </a:t>
            </a:r>
            <a:r>
              <a:rPr lang="es-ES" sz="2800" dirty="0" smtClean="0"/>
              <a:t>medidos </a:t>
            </a:r>
            <a:r>
              <a:rPr lang="es-ES" sz="2800" dirty="0"/>
              <a:t>y calculados deben compararse para verificar el </a:t>
            </a:r>
            <a:r>
              <a:rPr lang="es-ES" sz="2800" dirty="0" smtClean="0"/>
              <a:t>funcionamiento </a:t>
            </a:r>
            <a:r>
              <a:rPr lang="es-ES" sz="2800" dirty="0"/>
              <a:t>de las características del relé</a:t>
            </a:r>
            <a:r>
              <a:rPr lang="es-ES" sz="2800" dirty="0" smtClean="0"/>
              <a:t>.</a:t>
            </a:r>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r>
              <a:rPr lang="es-ES" sz="2800" b="1" dirty="0" smtClean="0"/>
              <a:t>3</a:t>
            </a:r>
            <a:r>
              <a:rPr lang="es-ES" sz="2800" b="1" dirty="0"/>
              <a:t>. Prueba de tiempo de actuación</a:t>
            </a:r>
          </a:p>
          <a:p>
            <a:pPr algn="just"/>
            <a:r>
              <a:rPr lang="es-ES" sz="2800" dirty="0"/>
              <a:t>Inyectando </a:t>
            </a:r>
            <a:r>
              <a:rPr lang="es-ES" sz="2800" dirty="0" smtClean="0"/>
              <a:t>al relé con aproximadamente 1,5 </a:t>
            </a:r>
            <a:r>
              <a:rPr lang="es-ES" sz="2800" dirty="0" err="1" smtClean="0"/>
              <a:t>Idiff</a:t>
            </a:r>
            <a:r>
              <a:rPr lang="es-ES" sz="2800" dirty="0" smtClean="0"/>
              <a:t>, se puede </a:t>
            </a:r>
            <a:r>
              <a:rPr lang="es-ES" sz="2800" dirty="0"/>
              <a:t>medir el </a:t>
            </a:r>
            <a:r>
              <a:rPr lang="es-ES" sz="2800" dirty="0" smtClean="0"/>
              <a:t>tiempo de disparo de cada fase (</a:t>
            </a:r>
            <a:r>
              <a:rPr lang="es-ES" sz="2800" dirty="0"/>
              <a:t>la </a:t>
            </a:r>
            <a:r>
              <a:rPr lang="es-ES" sz="2800" dirty="0" smtClean="0"/>
              <a:t>inyección </a:t>
            </a:r>
            <a:r>
              <a:rPr lang="es-ES" sz="2800" dirty="0"/>
              <a:t>se realizará </a:t>
            </a:r>
            <a:r>
              <a:rPr lang="es-ES" sz="2800" dirty="0" smtClean="0"/>
              <a:t>solo desde </a:t>
            </a:r>
            <a:r>
              <a:rPr lang="es-ES" sz="2800" dirty="0"/>
              <a:t>el lado </a:t>
            </a:r>
            <a:r>
              <a:rPr lang="es-ES" sz="2800" dirty="0" smtClean="0"/>
              <a:t>de AT</a:t>
            </a:r>
            <a:r>
              <a:rPr lang="es-ES" sz="2800" dirty="0"/>
              <a:t>, ya que esto </a:t>
            </a:r>
            <a:r>
              <a:rPr lang="es-ES" sz="2800" dirty="0" smtClean="0"/>
              <a:t>es suficiente). Luego la Tabla 20.5.2 </a:t>
            </a:r>
            <a:r>
              <a:rPr lang="es-ES" sz="2800" dirty="0"/>
              <a:t>se </a:t>
            </a:r>
            <a:r>
              <a:rPr lang="es-ES" sz="2800" dirty="0" smtClean="0"/>
              <a:t>completa con </a:t>
            </a:r>
            <a:r>
              <a:rPr lang="es-ES" sz="2800" dirty="0"/>
              <a:t>los </a:t>
            </a:r>
            <a:r>
              <a:rPr lang="es-ES" sz="2800" dirty="0" smtClean="0"/>
              <a:t>valores </a:t>
            </a:r>
            <a:r>
              <a:rPr lang="es-ES" sz="2800" dirty="0"/>
              <a:t>medidos</a:t>
            </a:r>
            <a:r>
              <a:rPr lang="es-ES" sz="2800" dirty="0" smtClean="0"/>
              <a:t>.</a:t>
            </a:r>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b="1" dirty="0" smtClean="0"/>
          </a:p>
          <a:p>
            <a:pPr algn="just"/>
            <a:endParaRPr lang="es-ES" sz="2800" b="1" dirty="0"/>
          </a:p>
          <a:p>
            <a:pPr algn="just"/>
            <a:r>
              <a:rPr lang="es-ES" sz="2800" b="1" dirty="0"/>
              <a:t>4. Prueba de restricción armónica</a:t>
            </a:r>
          </a:p>
          <a:p>
            <a:pPr algn="just"/>
            <a:r>
              <a:rPr lang="es-ES" sz="2800" dirty="0"/>
              <a:t>Como se sabe por capítulos anteriores de este libro, el relé </a:t>
            </a:r>
            <a:r>
              <a:rPr lang="es-ES" sz="2800" dirty="0" smtClean="0"/>
              <a:t>diferencial </a:t>
            </a:r>
            <a:r>
              <a:rPr lang="es-ES" sz="2800" dirty="0"/>
              <a:t>del transformador quedará </a:t>
            </a:r>
            <a:r>
              <a:rPr lang="es-ES" sz="2800" dirty="0" smtClean="0"/>
              <a:t>bloqueado en dos casos </a:t>
            </a:r>
            <a:r>
              <a:rPr lang="es-ES" sz="2800" dirty="0"/>
              <a:t>de la siguiente manera:</a:t>
            </a:r>
          </a:p>
          <a:p>
            <a:pPr algn="just"/>
            <a:r>
              <a:rPr lang="es-ES" sz="2800" dirty="0"/>
              <a:t>1. En el caso de una corriente </a:t>
            </a:r>
            <a:r>
              <a:rPr lang="es-ES" sz="2800" dirty="0" err="1"/>
              <a:t>inrush</a:t>
            </a:r>
            <a:r>
              <a:rPr lang="es-ES" sz="2800" dirty="0"/>
              <a:t> de alto valor durante la </a:t>
            </a:r>
            <a:r>
              <a:rPr lang="es-ES" sz="2800" dirty="0" smtClean="0"/>
              <a:t>energización </a:t>
            </a:r>
            <a:r>
              <a:rPr lang="es-ES" sz="2800" dirty="0"/>
              <a:t>del transformador, esta corriente se puede </a:t>
            </a:r>
            <a:r>
              <a:rPr lang="es-ES" sz="2800" dirty="0" smtClean="0"/>
              <a:t>distinguir de la </a:t>
            </a:r>
            <a:r>
              <a:rPr lang="es-ES" sz="2800" dirty="0"/>
              <a:t>corriente </a:t>
            </a:r>
            <a:r>
              <a:rPr lang="es-ES" sz="2800" dirty="0" smtClean="0"/>
              <a:t>de falla por el </a:t>
            </a:r>
            <a:r>
              <a:rPr lang="es-ES" sz="2800" dirty="0"/>
              <a:t>segundo armónico, </a:t>
            </a:r>
            <a:r>
              <a:rPr lang="es-ES" sz="2800" dirty="0" smtClean="0"/>
              <a:t>ya </a:t>
            </a:r>
            <a:r>
              <a:rPr lang="es-ES" sz="2800" dirty="0"/>
              <a:t>que la corriente </a:t>
            </a:r>
            <a:r>
              <a:rPr lang="es-ES" sz="2800" dirty="0" err="1"/>
              <a:t>inrush</a:t>
            </a:r>
            <a:r>
              <a:rPr lang="es-ES" sz="2800" dirty="0"/>
              <a:t> es rica en este armónico que no </a:t>
            </a:r>
            <a:r>
              <a:rPr lang="es-ES" sz="2800" dirty="0" smtClean="0"/>
              <a:t>existe </a:t>
            </a:r>
            <a:r>
              <a:rPr lang="es-ES" sz="2800" dirty="0"/>
              <a:t>en la corriente de falla.</a:t>
            </a:r>
          </a:p>
          <a:p>
            <a:pPr algn="just"/>
            <a:r>
              <a:rPr lang="es-ES" sz="2800" dirty="0" smtClean="0"/>
              <a:t>Cuando </a:t>
            </a:r>
            <a:r>
              <a:rPr lang="es-ES" sz="2800" dirty="0"/>
              <a:t>el transformador tiene </a:t>
            </a:r>
            <a:r>
              <a:rPr lang="es-ES" sz="2800" dirty="0" smtClean="0"/>
              <a:t>un flujo excesivo</a:t>
            </a:r>
            <a:r>
              <a:rPr lang="es-ES" sz="2800" dirty="0"/>
              <a:t>, absorbe </a:t>
            </a:r>
            <a:r>
              <a:rPr lang="es-ES" sz="2800" dirty="0" smtClean="0"/>
              <a:t>alta </a:t>
            </a:r>
            <a:r>
              <a:rPr lang="es-ES" sz="2800" dirty="0"/>
              <a:t>corriente de un lado del transformador, lo que puede </a:t>
            </a:r>
            <a:r>
              <a:rPr lang="es-ES" sz="2800" dirty="0" smtClean="0"/>
              <a:t>provocar </a:t>
            </a:r>
            <a:r>
              <a:rPr lang="es-ES" sz="2800" dirty="0"/>
              <a:t>un disparo en falso. Esta corriente de </a:t>
            </a:r>
            <a:r>
              <a:rPr lang="es-ES" sz="2800" dirty="0" smtClean="0"/>
              <a:t>sobreexcitación es rica en un quinto armónico</a:t>
            </a:r>
            <a:r>
              <a:rPr lang="es-ES" sz="2800" dirty="0"/>
              <a:t>, lo que no </a:t>
            </a:r>
            <a:r>
              <a:rPr lang="es-ES" sz="2800" dirty="0" smtClean="0"/>
              <a:t>es </a:t>
            </a:r>
            <a:r>
              <a:rPr lang="es-ES" sz="2800" dirty="0"/>
              <a:t>el caso de la corriente de falla.</a:t>
            </a:r>
          </a:p>
          <a:p>
            <a:pPr algn="just"/>
            <a:r>
              <a:rPr lang="es-ES" sz="2800" dirty="0" smtClean="0"/>
              <a:t>Normalmente se a </a:t>
            </a:r>
            <a:r>
              <a:rPr lang="es-ES" sz="2800" dirty="0"/>
              <a:t>j u s t </a:t>
            </a:r>
            <a:r>
              <a:rPr lang="es-ES" sz="2800" dirty="0" smtClean="0"/>
              <a:t>a </a:t>
            </a:r>
            <a:r>
              <a:rPr lang="es-ES" sz="2800" dirty="0" err="1" smtClean="0"/>
              <a:t>Isegundo</a:t>
            </a:r>
            <a:r>
              <a:rPr lang="es-ES" sz="2800" dirty="0" smtClean="0"/>
              <a:t> </a:t>
            </a:r>
            <a:r>
              <a:rPr lang="es-ES" sz="2800" dirty="0"/>
              <a:t>armónico = 15% </a:t>
            </a:r>
            <a:r>
              <a:rPr lang="es-ES" sz="2800" dirty="0" err="1"/>
              <a:t>Idiff</a:t>
            </a:r>
            <a:r>
              <a:rPr lang="es-ES" sz="2800" dirty="0"/>
              <a:t> y </a:t>
            </a:r>
            <a:r>
              <a:rPr lang="es-ES" sz="2800" dirty="0" smtClean="0"/>
              <a:t>se </a:t>
            </a:r>
            <a:r>
              <a:rPr lang="es-ES" sz="2800" dirty="0"/>
              <a:t>ajusta </a:t>
            </a:r>
            <a:r>
              <a:rPr lang="es-ES" sz="2800" dirty="0" err="1"/>
              <a:t>Iquinto</a:t>
            </a:r>
            <a:r>
              <a:rPr lang="es-ES" sz="2800" dirty="0"/>
              <a:t> armónico = 30% </a:t>
            </a:r>
            <a:r>
              <a:rPr lang="es-ES" sz="2800" dirty="0" err="1"/>
              <a:t>Idiff</a:t>
            </a:r>
            <a:r>
              <a:rPr lang="es-ES" sz="2800" dirty="0"/>
              <a:t>. Inyectar </a:t>
            </a:r>
            <a:r>
              <a:rPr lang="es-ES" sz="2800" dirty="0" smtClean="0"/>
              <a:t>el relé con el </a:t>
            </a:r>
            <a:r>
              <a:rPr lang="es-ES" sz="2800" dirty="0"/>
              <a:t>segundo armónico hasta un 15</a:t>
            </a:r>
            <a:r>
              <a:rPr lang="es-ES" sz="2800" dirty="0" smtClean="0"/>
              <a:t>% </a:t>
            </a:r>
            <a:r>
              <a:rPr lang="es-ES" sz="2800" dirty="0" err="1" smtClean="0"/>
              <a:t>Idiff</a:t>
            </a:r>
            <a:r>
              <a:rPr lang="es-ES" sz="2800" dirty="0" smtClean="0"/>
              <a:t> luego Verificar que </a:t>
            </a:r>
            <a:r>
              <a:rPr lang="es-ES" sz="2800" dirty="0"/>
              <a:t>el relé </a:t>
            </a:r>
            <a:r>
              <a:rPr lang="es-ES" sz="2800" dirty="0" smtClean="0"/>
              <a:t>se bloqueará por encima de este valor</a:t>
            </a:r>
            <a:r>
              <a:rPr lang="es-ES" sz="2800" dirty="0"/>
              <a:t>, </a:t>
            </a:r>
            <a:r>
              <a:rPr lang="es-ES" sz="2800" dirty="0" smtClean="0"/>
              <a:t>también, verificar que </a:t>
            </a:r>
            <a:r>
              <a:rPr lang="es-ES" sz="2800" dirty="0"/>
              <a:t>el relé se </a:t>
            </a:r>
            <a:r>
              <a:rPr lang="es-ES" sz="2800" dirty="0" smtClean="0"/>
              <a:t>bloquee por encima del 30%Idiff </a:t>
            </a:r>
            <a:r>
              <a:rPr lang="es-ES" sz="2800" dirty="0"/>
              <a:t>para el quinto armónico</a:t>
            </a:r>
            <a:r>
              <a:rPr lang="es-ES" sz="2800" dirty="0" smtClean="0"/>
              <a:t>.</a:t>
            </a:r>
          </a:p>
        </p:txBody>
      </p:sp>
      <p:pic>
        <p:nvPicPr>
          <p:cNvPr id="3" name="Imagen 2"/>
          <p:cNvPicPr>
            <a:picLocks noChangeAspect="1"/>
          </p:cNvPicPr>
          <p:nvPr/>
        </p:nvPicPr>
        <p:blipFill>
          <a:blip r:embed="rId2"/>
          <a:stretch>
            <a:fillRect/>
          </a:stretch>
        </p:blipFill>
        <p:spPr>
          <a:xfrm>
            <a:off x="1435650" y="2021497"/>
            <a:ext cx="8739982" cy="3675918"/>
          </a:xfrm>
          <a:prstGeom prst="rect">
            <a:avLst/>
          </a:prstGeom>
        </p:spPr>
      </p:pic>
      <p:pic>
        <p:nvPicPr>
          <p:cNvPr id="4" name="Imagen 3"/>
          <p:cNvPicPr>
            <a:picLocks noChangeAspect="1"/>
          </p:cNvPicPr>
          <p:nvPr/>
        </p:nvPicPr>
        <p:blipFill>
          <a:blip r:embed="rId3"/>
          <a:stretch>
            <a:fillRect/>
          </a:stretch>
        </p:blipFill>
        <p:spPr>
          <a:xfrm>
            <a:off x="9615486" y="7344430"/>
            <a:ext cx="7851899" cy="2948431"/>
          </a:xfrm>
          <a:prstGeom prst="rect">
            <a:avLst/>
          </a:prstGeom>
        </p:spPr>
      </p:pic>
    </p:spTree>
    <p:extLst>
      <p:ext uri="{BB962C8B-B14F-4D97-AF65-F5344CB8AC3E}">
        <p14:creationId xmlns:p14="http://schemas.microsoft.com/office/powerpoint/2010/main" val="28735866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92369" y="374481"/>
            <a:ext cx="23094461" cy="13449836"/>
          </a:xfrm>
          <a:prstGeom prst="rect">
            <a:avLst/>
          </a:prstGeom>
        </p:spPr>
        <p:txBody>
          <a:bodyPr wrap="square">
            <a:spAutoFit/>
          </a:bodyPr>
          <a:lstStyle/>
          <a:p>
            <a:pPr algn="just"/>
            <a:r>
              <a:rPr lang="es-ES" sz="2800" b="1" dirty="0" smtClean="0"/>
              <a:t>20.5.3 PRUEBA </a:t>
            </a:r>
            <a:r>
              <a:rPr lang="es-ES" sz="2800" b="1" dirty="0"/>
              <a:t>DE INYECCIÓN </a:t>
            </a:r>
            <a:r>
              <a:rPr lang="es-ES" sz="2800" b="1" dirty="0" smtClean="0"/>
              <a:t>PRIMARIA</a:t>
            </a:r>
          </a:p>
          <a:p>
            <a:pPr algn="just"/>
            <a:endParaRPr lang="es-ES" sz="2800" dirty="0"/>
          </a:p>
          <a:p>
            <a:pPr algn="just"/>
            <a:r>
              <a:rPr lang="es-ES" sz="2800" dirty="0"/>
              <a:t>En esta </a:t>
            </a:r>
            <a:r>
              <a:rPr lang="es-ES" sz="2800" dirty="0" smtClean="0"/>
              <a:t>prueba se hace una prueba de estabilidad alimentando </a:t>
            </a:r>
            <a:r>
              <a:rPr lang="es-ES" sz="2800" dirty="0"/>
              <a:t>el lado AT del transformador con 380 V y SC </a:t>
            </a:r>
            <a:r>
              <a:rPr lang="es-ES" sz="2800" dirty="0" smtClean="0"/>
              <a:t>el transformador </a:t>
            </a:r>
            <a:r>
              <a:rPr lang="es-ES" sz="2800" dirty="0"/>
              <a:t>de potencia en el lado BT, si la corriente no es </a:t>
            </a:r>
            <a:r>
              <a:rPr lang="es-ES" sz="2800" dirty="0" smtClean="0"/>
              <a:t>suficiente </a:t>
            </a:r>
            <a:r>
              <a:rPr lang="es-ES" sz="2800" dirty="0"/>
              <a:t>se puede SC el devanado del transformador de </a:t>
            </a:r>
            <a:r>
              <a:rPr lang="es-ES" sz="2800" dirty="0" smtClean="0"/>
              <a:t>potencia </a:t>
            </a:r>
            <a:r>
              <a:rPr lang="es-ES" sz="2800" dirty="0"/>
              <a:t>entre el </a:t>
            </a:r>
            <a:r>
              <a:rPr lang="es-ES" sz="2800" dirty="0" err="1"/>
              <a:t>Bushing</a:t>
            </a:r>
            <a:r>
              <a:rPr lang="es-ES" sz="2800" dirty="0"/>
              <a:t> de AT y el devanado BT, como se </a:t>
            </a:r>
            <a:r>
              <a:rPr lang="es-ES" sz="2800" dirty="0" smtClean="0"/>
              <a:t>muestra</a:t>
            </a:r>
            <a:r>
              <a:rPr lang="es-ES" sz="2800" dirty="0"/>
              <a:t>. en Figuras 20.5.3 y 20.5.4</a:t>
            </a:r>
            <a:r>
              <a:rPr lang="es-ES" sz="2800" dirty="0" smtClean="0"/>
              <a:t>.</a:t>
            </a:r>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r>
              <a:rPr lang="es-ES" sz="2800" b="1" dirty="0" smtClean="0"/>
              <a:t>FIGURA 20.5.3 </a:t>
            </a:r>
            <a:r>
              <a:rPr lang="es-ES" sz="2800" b="1" dirty="0"/>
              <a:t>Transformador </a:t>
            </a:r>
            <a:r>
              <a:rPr lang="es-ES" sz="2800" b="1" dirty="0" smtClean="0"/>
              <a:t>de potencia con cortocircuito entre </a:t>
            </a:r>
            <a:r>
              <a:rPr lang="es-ES" sz="2800" b="1" dirty="0"/>
              <a:t>los </a:t>
            </a:r>
            <a:r>
              <a:rPr lang="es-ES" sz="2800" b="1" dirty="0" err="1"/>
              <a:t>Bushings</a:t>
            </a:r>
            <a:r>
              <a:rPr lang="es-ES" sz="2800" b="1" dirty="0"/>
              <a:t> del lado </a:t>
            </a:r>
            <a:r>
              <a:rPr lang="es-ES" sz="2800" b="1" dirty="0" smtClean="0"/>
              <a:t>de AT y del lado de BT para desviar la impedancia del transformador. Como se muestra en </a:t>
            </a:r>
            <a:r>
              <a:rPr lang="es-ES" sz="2800" b="1" dirty="0"/>
              <a:t>Figuras 20.5.4 y 20.5.5se simula una falla externa</a:t>
            </a:r>
            <a:r>
              <a:rPr lang="es-ES" sz="2800" b="1" dirty="0" smtClean="0"/>
              <a:t>.</a:t>
            </a:r>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a:p>
          <a:p>
            <a:pPr algn="just"/>
            <a:endParaRPr lang="es-ES" sz="2800" dirty="0" smtClean="0"/>
          </a:p>
          <a:p>
            <a:pPr algn="just"/>
            <a:r>
              <a:rPr lang="es-ES" sz="2800" b="1" dirty="0" smtClean="0"/>
              <a:t>FIGURA </a:t>
            </a:r>
            <a:r>
              <a:rPr lang="es-ES" sz="2800" b="1" dirty="0"/>
              <a:t>20.5.4 Prueba primaria de estabilidad del relé </a:t>
            </a:r>
            <a:r>
              <a:rPr lang="es-ES" sz="2800" b="1" dirty="0" smtClean="0"/>
              <a:t>diferencial </a:t>
            </a:r>
            <a:r>
              <a:rPr lang="es-ES" sz="2800" b="1" dirty="0"/>
              <a:t>del transformador con alimentación de 380 V. </a:t>
            </a:r>
            <a:r>
              <a:rPr lang="es-ES" sz="2800" b="1" dirty="0" smtClean="0"/>
              <a:t> Simulación </a:t>
            </a:r>
            <a:r>
              <a:rPr lang="es-ES" sz="2800" b="1" dirty="0"/>
              <a:t>de una falla externa</a:t>
            </a:r>
            <a:r>
              <a:rPr lang="es-ES" sz="2800" b="1" dirty="0" smtClean="0"/>
              <a:t>.</a:t>
            </a:r>
          </a:p>
          <a:p>
            <a:pPr algn="just"/>
            <a:r>
              <a:rPr lang="es-ES" sz="2800" dirty="0" smtClean="0"/>
              <a:t>.</a:t>
            </a:r>
            <a:endParaRPr lang="es-ES" sz="2800" dirty="0"/>
          </a:p>
        </p:txBody>
      </p:sp>
      <p:pic>
        <p:nvPicPr>
          <p:cNvPr id="5" name="Imagen 4"/>
          <p:cNvPicPr>
            <a:picLocks noChangeAspect="1"/>
          </p:cNvPicPr>
          <p:nvPr/>
        </p:nvPicPr>
        <p:blipFill>
          <a:blip r:embed="rId2"/>
          <a:stretch>
            <a:fillRect/>
          </a:stretch>
        </p:blipFill>
        <p:spPr>
          <a:xfrm>
            <a:off x="2027298" y="2250832"/>
            <a:ext cx="6507102" cy="4032737"/>
          </a:xfrm>
          <a:prstGeom prst="rect">
            <a:avLst/>
          </a:prstGeom>
        </p:spPr>
      </p:pic>
      <p:pic>
        <p:nvPicPr>
          <p:cNvPr id="6" name="Imagen 5"/>
          <p:cNvPicPr>
            <a:picLocks noChangeAspect="1"/>
          </p:cNvPicPr>
          <p:nvPr/>
        </p:nvPicPr>
        <p:blipFill>
          <a:blip r:embed="rId3"/>
          <a:stretch>
            <a:fillRect/>
          </a:stretch>
        </p:blipFill>
        <p:spPr>
          <a:xfrm>
            <a:off x="914400" y="7728072"/>
            <a:ext cx="9683262" cy="5120420"/>
          </a:xfrm>
          <a:prstGeom prst="rect">
            <a:avLst/>
          </a:prstGeom>
        </p:spPr>
      </p:pic>
    </p:spTree>
    <p:extLst>
      <p:ext uri="{BB962C8B-B14F-4D97-AF65-F5344CB8AC3E}">
        <p14:creationId xmlns:p14="http://schemas.microsoft.com/office/powerpoint/2010/main" val="26020080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92369" y="374481"/>
            <a:ext cx="23094461" cy="11726287"/>
          </a:xfrm>
          <a:prstGeom prst="rect">
            <a:avLst/>
          </a:prstGeom>
        </p:spPr>
        <p:txBody>
          <a:bodyPr wrap="square">
            <a:spAutoFit/>
          </a:bodyPr>
          <a:lstStyle/>
          <a:p>
            <a:pPr algn="just"/>
            <a:r>
              <a:rPr lang="es-ES" sz="2800" dirty="0" smtClean="0"/>
              <a:t>Esta </a:t>
            </a:r>
            <a:r>
              <a:rPr lang="es-ES" sz="2800" dirty="0"/>
              <a:t>prueba también se puede realizar utilizando </a:t>
            </a:r>
            <a:r>
              <a:rPr lang="es-ES" sz="2800" dirty="0" smtClean="0"/>
              <a:t>un equipo de </a:t>
            </a:r>
            <a:r>
              <a:rPr lang="es-ES" sz="2800" dirty="0"/>
              <a:t>prueba de </a:t>
            </a:r>
            <a:r>
              <a:rPr lang="es-ES" sz="2800" dirty="0" smtClean="0"/>
              <a:t>inyección primaria</a:t>
            </a:r>
            <a:r>
              <a:rPr lang="es-ES" sz="2800" dirty="0"/>
              <a:t>, como se </a:t>
            </a:r>
            <a:r>
              <a:rPr lang="es-ES" sz="2800" dirty="0" smtClean="0"/>
              <a:t>muestra en la Figura </a:t>
            </a:r>
            <a:r>
              <a:rPr lang="es-ES" sz="2800" dirty="0"/>
              <a:t>20.5.5</a:t>
            </a:r>
            <a:r>
              <a:rPr lang="es-ES" sz="2800" dirty="0" smtClean="0"/>
              <a:t>.</a:t>
            </a:r>
          </a:p>
          <a:p>
            <a:pPr algn="just"/>
            <a:endParaRPr lang="es-ES" sz="2800" dirty="0"/>
          </a:p>
          <a:p>
            <a:pPr algn="just"/>
            <a:endParaRPr lang="es-ES" sz="2800" dirty="0" smtClean="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r>
              <a:rPr lang="es-ES" sz="2800" b="1" dirty="0"/>
              <a:t>FIGURA 20.5.5 Prueba primaria de estabilidad del relé </a:t>
            </a:r>
            <a:r>
              <a:rPr lang="es-ES" sz="2800" b="1" dirty="0" smtClean="0"/>
              <a:t>diferencial del transformador por equipo de prueba primario</a:t>
            </a:r>
            <a:r>
              <a:rPr lang="es-ES" sz="2800" b="1" dirty="0"/>
              <a:t>. Simulación de una falla externa</a:t>
            </a:r>
            <a:r>
              <a:rPr lang="es-ES" sz="2800" b="1" dirty="0" smtClean="0"/>
              <a:t>.</a:t>
            </a:r>
          </a:p>
          <a:p>
            <a:pPr algn="just"/>
            <a:endParaRPr lang="es-ES" sz="2800" dirty="0"/>
          </a:p>
          <a:p>
            <a:pPr algn="just"/>
            <a:r>
              <a:rPr lang="es-ES" sz="2800" dirty="0" smtClean="0"/>
              <a:t>Para </a:t>
            </a:r>
            <a:r>
              <a:rPr lang="es-ES" sz="2800" dirty="0"/>
              <a:t>los </a:t>
            </a:r>
            <a:r>
              <a:rPr lang="es-ES" sz="2800" dirty="0" smtClean="0"/>
              <a:t>dos métodos de inyección que se muestran en los dos </a:t>
            </a:r>
            <a:r>
              <a:rPr lang="es-ES" sz="2800" dirty="0"/>
              <a:t>Figuras 20.5.4 y </a:t>
            </a:r>
            <a:r>
              <a:rPr lang="es-ES" sz="2800" dirty="0" smtClean="0"/>
              <a:t>20.5.5 la </a:t>
            </a:r>
            <a:r>
              <a:rPr lang="es-ES" sz="2800" dirty="0"/>
              <a:t>corriente pasará a través de los </a:t>
            </a:r>
            <a:r>
              <a:rPr lang="es-ES" sz="2800" dirty="0" smtClean="0"/>
              <a:t>CT </a:t>
            </a:r>
            <a:r>
              <a:rPr lang="es-ES" sz="2800" dirty="0"/>
              <a:t>del lado HV del transformador y los CT del lado LV del </a:t>
            </a:r>
            <a:r>
              <a:rPr lang="es-ES" sz="2800" dirty="0" smtClean="0"/>
              <a:t>transformador</a:t>
            </a:r>
            <a:r>
              <a:rPr lang="es-ES" sz="2800" dirty="0"/>
              <a:t>, </a:t>
            </a:r>
            <a:r>
              <a:rPr lang="es-ES" sz="2800" dirty="0" smtClean="0"/>
              <a:t>luego se mide las corrientes en cada </a:t>
            </a:r>
            <a:r>
              <a:rPr lang="es-ES" sz="2800" dirty="0"/>
              <a:t>bloque </a:t>
            </a:r>
            <a:r>
              <a:rPr lang="es-ES" sz="2800" dirty="0" smtClean="0"/>
              <a:t>de </a:t>
            </a:r>
            <a:r>
              <a:rPr lang="es-ES" sz="2800" dirty="0"/>
              <a:t>terminales en los circuitos secundarios del CT en los lados </a:t>
            </a:r>
            <a:r>
              <a:rPr lang="es-ES" sz="2800" dirty="0" smtClean="0"/>
              <a:t>HV </a:t>
            </a:r>
            <a:r>
              <a:rPr lang="es-ES" sz="2800" dirty="0"/>
              <a:t>y LV de los paneles de protección diferencial del </a:t>
            </a:r>
            <a:r>
              <a:rPr lang="es-ES" sz="2800" dirty="0" smtClean="0"/>
              <a:t>transformador de </a:t>
            </a:r>
            <a:r>
              <a:rPr lang="es-ES" sz="2800" dirty="0"/>
              <a:t>potencia</a:t>
            </a:r>
            <a:r>
              <a:rPr lang="es-ES" sz="2800" dirty="0" smtClean="0"/>
              <a:t>, y también la </a:t>
            </a:r>
            <a:r>
              <a:rPr lang="es-ES" sz="2800" dirty="0"/>
              <a:t>corriente operativa </a:t>
            </a:r>
            <a:r>
              <a:rPr lang="es-ES" sz="2800" dirty="0" smtClean="0"/>
              <a:t>diferencial </a:t>
            </a:r>
            <a:r>
              <a:rPr lang="es-ES" sz="2800" dirty="0"/>
              <a:t>en la HMI del relé y la corriente de </a:t>
            </a:r>
            <a:r>
              <a:rPr lang="es-ES" sz="2800" dirty="0" err="1"/>
              <a:t>bias</a:t>
            </a:r>
            <a:r>
              <a:rPr lang="es-ES" sz="2800" dirty="0"/>
              <a:t> </a:t>
            </a:r>
            <a:r>
              <a:rPr lang="es-ES" sz="2800" dirty="0" smtClean="0"/>
              <a:t>en la pantalla </a:t>
            </a:r>
            <a:r>
              <a:rPr lang="es-ES" sz="2800" dirty="0"/>
              <a:t>del relé (HMI) si la corriente diferencial es alta, </a:t>
            </a:r>
            <a:r>
              <a:rPr lang="es-ES" sz="2800" dirty="0" smtClean="0"/>
              <a:t>entonces </a:t>
            </a:r>
            <a:r>
              <a:rPr lang="es-ES" sz="2800" dirty="0"/>
              <a:t>el </a:t>
            </a:r>
            <a:r>
              <a:rPr lang="es-ES" sz="2800" dirty="0" smtClean="0"/>
              <a:t>punto de estrella del CT no </a:t>
            </a:r>
            <a:r>
              <a:rPr lang="es-ES" sz="2800" dirty="0"/>
              <a:t>es </a:t>
            </a:r>
            <a:r>
              <a:rPr lang="es-ES" sz="2800" dirty="0" smtClean="0"/>
              <a:t>correcto y debe corregirse en un lado del transformador de potencia según el dibujo esquemático </a:t>
            </a:r>
            <a:r>
              <a:rPr lang="es-ES" sz="2800" dirty="0"/>
              <a:t>del diseño. Luego</a:t>
            </a:r>
            <a:r>
              <a:rPr lang="es-ES" sz="2800" dirty="0" smtClean="0"/>
              <a:t>, debe </a:t>
            </a:r>
            <a:r>
              <a:rPr lang="es-ES" sz="2800" dirty="0"/>
              <a:t>repetirse la </a:t>
            </a:r>
            <a:r>
              <a:rPr lang="es-ES" sz="2800" dirty="0" smtClean="0"/>
              <a:t>prueba.</a:t>
            </a:r>
          </a:p>
        </p:txBody>
      </p:sp>
      <p:pic>
        <p:nvPicPr>
          <p:cNvPr id="3" name="Imagen 2"/>
          <p:cNvPicPr>
            <a:picLocks noChangeAspect="1"/>
          </p:cNvPicPr>
          <p:nvPr/>
        </p:nvPicPr>
        <p:blipFill>
          <a:blip r:embed="rId2"/>
          <a:stretch>
            <a:fillRect/>
          </a:stretch>
        </p:blipFill>
        <p:spPr>
          <a:xfrm>
            <a:off x="1300467" y="980708"/>
            <a:ext cx="11055656" cy="7788154"/>
          </a:xfrm>
          <a:prstGeom prst="rect">
            <a:avLst/>
          </a:prstGeom>
        </p:spPr>
      </p:pic>
    </p:spTree>
    <p:extLst>
      <p:ext uri="{BB962C8B-B14F-4D97-AF65-F5344CB8AC3E}">
        <p14:creationId xmlns:p14="http://schemas.microsoft.com/office/powerpoint/2010/main" val="39743781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92369" y="374481"/>
            <a:ext cx="23094461" cy="13449836"/>
          </a:xfrm>
          <a:prstGeom prst="rect">
            <a:avLst/>
          </a:prstGeom>
        </p:spPr>
        <p:txBody>
          <a:bodyPr wrap="square">
            <a:spAutoFit/>
          </a:bodyPr>
          <a:lstStyle/>
          <a:p>
            <a:pPr algn="just"/>
            <a:r>
              <a:rPr lang="es-ES" sz="2800" dirty="0" smtClean="0"/>
              <a:t>Para </a:t>
            </a:r>
            <a:r>
              <a:rPr lang="es-ES" sz="2800" dirty="0"/>
              <a:t>una falla interna, se tiene que simular una falla interna </a:t>
            </a:r>
            <a:r>
              <a:rPr lang="es-ES" sz="2800" dirty="0" smtClean="0"/>
              <a:t>en </a:t>
            </a:r>
            <a:r>
              <a:rPr lang="es-ES" sz="2800" dirty="0"/>
              <a:t>el transformador (dentro de la zona protegida del </a:t>
            </a:r>
            <a:r>
              <a:rPr lang="es-ES" sz="2800" dirty="0" smtClean="0"/>
              <a:t>transformador</a:t>
            </a:r>
            <a:r>
              <a:rPr lang="es-ES" sz="2800" dirty="0"/>
              <a:t>) colocando </a:t>
            </a:r>
            <a:r>
              <a:rPr lang="es-ES" sz="2800" dirty="0" smtClean="0"/>
              <a:t>los cables de cortocircuito </a:t>
            </a:r>
            <a:r>
              <a:rPr lang="es-ES" sz="2800" dirty="0"/>
              <a:t>como </a:t>
            </a:r>
            <a:r>
              <a:rPr lang="es-ES" sz="2800" dirty="0" smtClean="0"/>
              <a:t>se </a:t>
            </a:r>
            <a:r>
              <a:rPr lang="es-ES" sz="2800" dirty="0"/>
              <a:t>muestra en Figuras 20.5.6 y 20.5.7</a:t>
            </a:r>
            <a:r>
              <a:rPr lang="es-ES" sz="2800" dirty="0" smtClean="0"/>
              <a:t>.</a:t>
            </a:r>
          </a:p>
          <a:p>
            <a:pPr algn="just"/>
            <a:endParaRPr lang="es-ES" sz="2800" dirty="0" smtClean="0"/>
          </a:p>
          <a:p>
            <a:pPr algn="just"/>
            <a:endParaRPr lang="es-ES" sz="2800" dirty="0"/>
          </a:p>
          <a:p>
            <a:pPr algn="just"/>
            <a:endParaRPr lang="es-ES" sz="2800" dirty="0" smtClean="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r>
              <a:rPr lang="es-ES" sz="2800" b="1" dirty="0" smtClean="0"/>
              <a:t>FIGURA </a:t>
            </a:r>
            <a:r>
              <a:rPr lang="es-ES" sz="2800" b="1" dirty="0"/>
              <a:t>20.5.6 Prueba primaria de estabilidad del relé </a:t>
            </a:r>
            <a:r>
              <a:rPr lang="es-ES" sz="2800" b="1" dirty="0" smtClean="0"/>
              <a:t>diferencial </a:t>
            </a:r>
            <a:r>
              <a:rPr lang="es-ES" sz="2800" b="1" dirty="0"/>
              <a:t>del transformador con alimentación de 380 V. </a:t>
            </a:r>
            <a:r>
              <a:rPr lang="es-ES" sz="2800" b="1" dirty="0" smtClean="0"/>
              <a:t>Simulación </a:t>
            </a:r>
            <a:r>
              <a:rPr lang="es-ES" sz="2800" b="1" dirty="0"/>
              <a:t>de una falla interna</a:t>
            </a:r>
            <a:r>
              <a:rPr lang="es-ES" sz="2800" b="1" dirty="0" smtClean="0"/>
              <a:t>.</a:t>
            </a:r>
          </a:p>
          <a:p>
            <a:pPr algn="just"/>
            <a:endParaRPr lang="es-ES" sz="2800" b="1" dirty="0"/>
          </a:p>
          <a:p>
            <a:pPr algn="just"/>
            <a:endParaRPr lang="es-ES" sz="2800" b="1" dirty="0" smtClean="0"/>
          </a:p>
          <a:p>
            <a:pPr algn="just"/>
            <a:endParaRPr lang="es-ES" sz="2800" b="1" dirty="0"/>
          </a:p>
          <a:p>
            <a:pPr algn="just"/>
            <a:endParaRPr lang="es-ES" sz="2800" b="1" dirty="0" smtClean="0"/>
          </a:p>
          <a:p>
            <a:pPr algn="just"/>
            <a:endParaRPr lang="es-ES" sz="2800" b="1" dirty="0"/>
          </a:p>
          <a:p>
            <a:pPr algn="just"/>
            <a:endParaRPr lang="es-ES" sz="2800" b="1" dirty="0" smtClean="0"/>
          </a:p>
          <a:p>
            <a:pPr algn="just"/>
            <a:endParaRPr lang="es-ES" sz="2800" b="1" dirty="0"/>
          </a:p>
          <a:p>
            <a:pPr algn="just"/>
            <a:endParaRPr lang="es-ES" sz="2800" b="1" dirty="0" smtClean="0"/>
          </a:p>
          <a:p>
            <a:pPr algn="just"/>
            <a:endParaRPr lang="es-ES" sz="2800" b="1" dirty="0"/>
          </a:p>
          <a:p>
            <a:pPr algn="just"/>
            <a:endParaRPr lang="es-ES" sz="2800" b="1" dirty="0" smtClean="0"/>
          </a:p>
          <a:p>
            <a:pPr algn="just"/>
            <a:endParaRPr lang="es-ES" sz="2800" dirty="0" smtClean="0"/>
          </a:p>
          <a:p>
            <a:pPr algn="just"/>
            <a:endParaRPr lang="es-ES" sz="2800" dirty="0"/>
          </a:p>
          <a:p>
            <a:pPr algn="just"/>
            <a:endParaRPr lang="es-ES" sz="2800" dirty="0"/>
          </a:p>
          <a:p>
            <a:pPr algn="just"/>
            <a:r>
              <a:rPr lang="es-ES" sz="2800" b="1" dirty="0" smtClean="0"/>
              <a:t>FIGURA </a:t>
            </a:r>
            <a:r>
              <a:rPr lang="es-ES" sz="2800" b="1" dirty="0"/>
              <a:t>20.5.7 Prueba primaria de estabilidad del relé </a:t>
            </a:r>
            <a:r>
              <a:rPr lang="es-ES" sz="2800" b="1" dirty="0" smtClean="0"/>
              <a:t>diferencial del transformador por equipo de prueba primario</a:t>
            </a:r>
            <a:r>
              <a:rPr lang="es-ES" sz="2800" b="1" dirty="0"/>
              <a:t>. Simulación de una falla interna</a:t>
            </a:r>
            <a:r>
              <a:rPr lang="es-ES" sz="2800" b="1" dirty="0" smtClean="0"/>
              <a:t>.</a:t>
            </a:r>
          </a:p>
          <a:p>
            <a:pPr algn="just"/>
            <a:r>
              <a:rPr lang="es-ES" sz="2800" dirty="0" smtClean="0"/>
              <a:t>En </a:t>
            </a:r>
            <a:r>
              <a:rPr lang="es-ES" sz="2800" dirty="0"/>
              <a:t>este caso, la corriente diferencial </a:t>
            </a:r>
            <a:r>
              <a:rPr lang="es-ES" sz="2800" dirty="0" smtClean="0"/>
              <a:t>debe ser alta y la corriente </a:t>
            </a:r>
            <a:r>
              <a:rPr lang="es-ES" sz="2800" dirty="0"/>
              <a:t>de </a:t>
            </a:r>
            <a:r>
              <a:rPr lang="es-ES" sz="2800" dirty="0" err="1"/>
              <a:t>bias</a:t>
            </a:r>
            <a:r>
              <a:rPr lang="es-ES" sz="2800" dirty="0"/>
              <a:t> baja, y el relé </a:t>
            </a:r>
            <a:r>
              <a:rPr lang="es-ES" sz="2800" dirty="0" smtClean="0"/>
              <a:t>se disparará en esta </a:t>
            </a:r>
            <a:r>
              <a:rPr lang="es-ES" sz="2800" dirty="0"/>
              <a:t>falla de </a:t>
            </a:r>
            <a:r>
              <a:rPr lang="es-ES" sz="2800" dirty="0" smtClean="0"/>
              <a:t>zona </a:t>
            </a:r>
            <a:r>
              <a:rPr lang="es-ES" sz="2800" dirty="0"/>
              <a:t>interna.</a:t>
            </a:r>
          </a:p>
        </p:txBody>
      </p:sp>
      <p:pic>
        <p:nvPicPr>
          <p:cNvPr id="4" name="Imagen 3"/>
          <p:cNvPicPr>
            <a:picLocks noChangeAspect="1"/>
          </p:cNvPicPr>
          <p:nvPr/>
        </p:nvPicPr>
        <p:blipFill>
          <a:blip r:embed="rId2"/>
          <a:stretch>
            <a:fillRect/>
          </a:stretch>
        </p:blipFill>
        <p:spPr>
          <a:xfrm>
            <a:off x="1117295" y="1397611"/>
            <a:ext cx="8847320" cy="5401774"/>
          </a:xfrm>
          <a:prstGeom prst="rect">
            <a:avLst/>
          </a:prstGeom>
        </p:spPr>
      </p:pic>
      <p:pic>
        <p:nvPicPr>
          <p:cNvPr id="5" name="Imagen 4"/>
          <p:cNvPicPr>
            <a:picLocks noChangeAspect="1"/>
          </p:cNvPicPr>
          <p:nvPr/>
        </p:nvPicPr>
        <p:blipFill>
          <a:blip r:embed="rId3"/>
          <a:stretch>
            <a:fillRect/>
          </a:stretch>
        </p:blipFill>
        <p:spPr>
          <a:xfrm>
            <a:off x="13436782" y="7315200"/>
            <a:ext cx="10150047" cy="5533292"/>
          </a:xfrm>
          <a:prstGeom prst="rect">
            <a:avLst/>
          </a:prstGeom>
        </p:spPr>
      </p:pic>
    </p:spTree>
    <p:extLst>
      <p:ext uri="{BB962C8B-B14F-4D97-AF65-F5344CB8AC3E}">
        <p14:creationId xmlns:p14="http://schemas.microsoft.com/office/powerpoint/2010/main" val="8933787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566981" y="374481"/>
            <a:ext cx="22860000" cy="13142059"/>
          </a:xfrm>
          <a:prstGeom prst="rect">
            <a:avLst/>
          </a:prstGeom>
        </p:spPr>
        <p:txBody>
          <a:bodyPr wrap="square">
            <a:spAutoFit/>
          </a:bodyPr>
          <a:lstStyle/>
          <a:p>
            <a:pPr algn="just"/>
            <a:r>
              <a:rPr lang="es-ES" sz="3600" b="1" dirty="0"/>
              <a:t>Subcapítulo </a:t>
            </a:r>
            <a:r>
              <a:rPr lang="es-ES" sz="3600" b="1" dirty="0" smtClean="0"/>
              <a:t>20.6 Prueba </a:t>
            </a:r>
            <a:r>
              <a:rPr lang="es-ES" sz="3600" b="1" dirty="0"/>
              <a:t>y puesta en servicio de protección </a:t>
            </a:r>
            <a:r>
              <a:rPr lang="es-ES" sz="3600" b="1" dirty="0" smtClean="0"/>
              <a:t>de </a:t>
            </a:r>
            <a:r>
              <a:rPr lang="es-ES" sz="3600" b="1" dirty="0"/>
              <a:t>barras</a:t>
            </a:r>
          </a:p>
          <a:p>
            <a:pPr algn="just"/>
            <a:r>
              <a:rPr lang="es-ES" sz="2800" b="1" dirty="0" smtClean="0"/>
              <a:t>20.6.1 PRUEBA </a:t>
            </a:r>
            <a:r>
              <a:rPr lang="es-ES" sz="2800" b="1" dirty="0"/>
              <a:t>DE INYECCIÓN SECUNDARIA PARA LA </a:t>
            </a:r>
            <a:r>
              <a:rPr lang="es-ES" sz="2800" b="1" dirty="0" smtClean="0"/>
              <a:t>ZONA DISCRIMINANTE</a:t>
            </a:r>
          </a:p>
          <a:p>
            <a:pPr algn="just"/>
            <a:endParaRPr lang="es-ES" sz="2800" dirty="0"/>
          </a:p>
          <a:p>
            <a:pPr algn="just"/>
            <a:r>
              <a:rPr lang="es-ES" sz="2800" dirty="0"/>
              <a:t>El esquema más utilizado es una protección diferencial de </a:t>
            </a:r>
            <a:r>
              <a:rPr lang="es-ES" sz="2800" dirty="0" smtClean="0"/>
              <a:t>alta </a:t>
            </a:r>
            <a:r>
              <a:rPr lang="es-ES" sz="2800" dirty="0"/>
              <a:t>impedancia.</a:t>
            </a:r>
          </a:p>
          <a:p>
            <a:pPr algn="just"/>
            <a:r>
              <a:rPr lang="es-ES" sz="2800" b="1" dirty="0"/>
              <a:t>1. Prueba de activación de los módulos de protección de </a:t>
            </a:r>
            <a:r>
              <a:rPr lang="es-ES" sz="2800" b="1" dirty="0" smtClean="0"/>
              <a:t>barras</a:t>
            </a:r>
            <a:endParaRPr lang="es-ES" sz="2800" b="1" dirty="0"/>
          </a:p>
          <a:p>
            <a:pPr algn="just"/>
            <a:r>
              <a:rPr lang="es-ES" sz="2800" dirty="0"/>
              <a:t>Ponga la protección de </a:t>
            </a:r>
            <a:r>
              <a:rPr lang="es-ES" sz="2800" dirty="0" smtClean="0"/>
              <a:t>la barra fuera de servicio durante esta prueba; esto significa que los cables </a:t>
            </a:r>
            <a:r>
              <a:rPr lang="es-ES" sz="2800" dirty="0"/>
              <a:t>de la </a:t>
            </a:r>
            <a:r>
              <a:rPr lang="es-ES" sz="2800" dirty="0" smtClean="0"/>
              <a:t>barra </a:t>
            </a:r>
            <a:r>
              <a:rPr lang="es-ES" sz="2800" dirty="0"/>
              <a:t>estarán en cortocircuito y se </a:t>
            </a:r>
          </a:p>
          <a:p>
            <a:pPr algn="just"/>
            <a:r>
              <a:rPr lang="es-ES" sz="2800" dirty="0"/>
              <a:t>abrirán las conexiones de disparo.</a:t>
            </a:r>
          </a:p>
          <a:p>
            <a:pPr algn="just"/>
            <a:r>
              <a:rPr lang="es-ES" sz="2800" dirty="0"/>
              <a:t>Inyectar la corriente a cada módulo de la protección de </a:t>
            </a:r>
            <a:r>
              <a:rPr lang="es-ES" sz="2800" dirty="0" smtClean="0"/>
              <a:t>barras </a:t>
            </a:r>
            <a:r>
              <a:rPr lang="es-ES" sz="2800" dirty="0"/>
              <a:t>para verificar el valor </a:t>
            </a:r>
            <a:r>
              <a:rPr lang="es-ES" sz="2800" dirty="0" smtClean="0"/>
              <a:t>de arranque</a:t>
            </a:r>
            <a:r>
              <a:rPr lang="es-ES" sz="2800" dirty="0"/>
              <a:t>, que debe ser </a:t>
            </a:r>
            <a:r>
              <a:rPr lang="es-ES" sz="2800" dirty="0" smtClean="0"/>
              <a:t>65</a:t>
            </a:r>
            <a:r>
              <a:rPr lang="es-ES" sz="2800" dirty="0"/>
              <a:t>% del ajuste de activación normal del relé.</a:t>
            </a:r>
          </a:p>
          <a:p>
            <a:pPr algn="just"/>
            <a:r>
              <a:rPr lang="es-ES" sz="2800" b="1" dirty="0"/>
              <a:t>2. Prueba de activación del módulo de falla del interruptor </a:t>
            </a:r>
            <a:endParaRPr lang="es-ES" sz="2800" b="1" dirty="0" smtClean="0"/>
          </a:p>
          <a:p>
            <a:pPr algn="just"/>
            <a:r>
              <a:rPr lang="es-ES" sz="2800" dirty="0" smtClean="0"/>
              <a:t>si </a:t>
            </a:r>
            <a:r>
              <a:rPr lang="es-ES" sz="2800" dirty="0"/>
              <a:t>está conectado al sistema de protección </a:t>
            </a:r>
            <a:r>
              <a:rPr lang="es-ES" sz="2800" dirty="0" smtClean="0"/>
              <a:t>de barras Inyectar </a:t>
            </a:r>
            <a:r>
              <a:rPr lang="es-ES" sz="2800" dirty="0"/>
              <a:t>este módulo con corriente y comprobar </a:t>
            </a:r>
            <a:r>
              <a:rPr lang="es-ES" sz="2800" dirty="0" smtClean="0"/>
              <a:t>que el valor de </a:t>
            </a:r>
            <a:r>
              <a:rPr lang="es-ES" sz="2800" dirty="0"/>
              <a:t>pickup esté dentro65% del valor nominal de </a:t>
            </a:r>
            <a:r>
              <a:rPr lang="es-ES" sz="2800" dirty="0" smtClean="0"/>
              <a:t>activación</a:t>
            </a:r>
            <a:r>
              <a:rPr lang="es-ES" sz="2800" dirty="0"/>
              <a:t>. Esto se hace después de abrir el conexión de </a:t>
            </a:r>
            <a:r>
              <a:rPr lang="es-ES" sz="2800" dirty="0" smtClean="0"/>
              <a:t>disparo del sistema </a:t>
            </a:r>
            <a:r>
              <a:rPr lang="es-ES" sz="2800" dirty="0" err="1" smtClean="0"/>
              <a:t>Breaker</a:t>
            </a:r>
            <a:r>
              <a:rPr lang="es-ES" sz="2800" dirty="0" smtClean="0"/>
              <a:t> </a:t>
            </a:r>
            <a:r>
              <a:rPr lang="es-ES" sz="2800" dirty="0" err="1" smtClean="0"/>
              <a:t>Failure</a:t>
            </a:r>
            <a:r>
              <a:rPr lang="es-ES" sz="2800" dirty="0" smtClean="0"/>
              <a:t> (</a:t>
            </a:r>
            <a:r>
              <a:rPr lang="es-ES" sz="2800" dirty="0"/>
              <a:t>BF</a:t>
            </a:r>
            <a:r>
              <a:rPr lang="es-ES" sz="2800" dirty="0" smtClean="0"/>
              <a:t>) de la subestación</a:t>
            </a:r>
            <a:r>
              <a:rPr lang="es-ES" sz="2800" dirty="0"/>
              <a:t>.</a:t>
            </a:r>
          </a:p>
          <a:p>
            <a:pPr algn="just"/>
            <a:r>
              <a:rPr lang="es-ES" sz="2800" b="1" dirty="0"/>
              <a:t>3. Medición de prueba de tiempo del </a:t>
            </a:r>
            <a:r>
              <a:rPr lang="es-ES" sz="2800" b="1" dirty="0" smtClean="0"/>
              <a:t>relé BF</a:t>
            </a:r>
            <a:endParaRPr lang="es-ES" sz="2800" b="1" dirty="0"/>
          </a:p>
          <a:p>
            <a:pPr algn="just"/>
            <a:r>
              <a:rPr lang="es-ES" sz="2800" dirty="0"/>
              <a:t>Simule una señal de inicio de BF e Inyectar una corriente </a:t>
            </a:r>
            <a:r>
              <a:rPr lang="es-ES" sz="2800" dirty="0" smtClean="0"/>
              <a:t>por encima de la configuración del relé</a:t>
            </a:r>
            <a:r>
              <a:rPr lang="es-ES" sz="2800" dirty="0"/>
              <a:t>, </a:t>
            </a:r>
            <a:r>
              <a:rPr lang="es-ES" sz="2800" dirty="0" smtClean="0"/>
              <a:t>luego permita un </a:t>
            </a:r>
            <a:r>
              <a:rPr lang="es-ES" sz="2800" dirty="0"/>
              <a:t>tiempo de BF y </a:t>
            </a:r>
            <a:r>
              <a:rPr lang="es-ES" sz="2800" dirty="0" smtClean="0"/>
              <a:t>Verificar el funcionamiento del disparo de BF normalmente, está configurado en 125 ms</a:t>
            </a:r>
            <a:r>
              <a:rPr lang="es-ES" sz="2800" dirty="0"/>
              <a:t>. Comprobar </a:t>
            </a:r>
            <a:r>
              <a:rPr lang="es-ES" sz="2800" dirty="0" smtClean="0"/>
              <a:t>que el tiempo medido sea 65% del tiempo </a:t>
            </a:r>
            <a:r>
              <a:rPr lang="es-ES" sz="2800" dirty="0"/>
              <a:t>configurado en el relé.</a:t>
            </a:r>
          </a:p>
          <a:p>
            <a:pPr algn="just"/>
            <a:r>
              <a:rPr lang="es-ES" sz="2800" b="1" dirty="0"/>
              <a:t>4. Prueba de imagen del aislador de </a:t>
            </a:r>
            <a:r>
              <a:rPr lang="es-ES" sz="2800" b="1" dirty="0" smtClean="0"/>
              <a:t>barra </a:t>
            </a:r>
            <a:r>
              <a:rPr lang="es-ES" sz="2800" b="1" dirty="0"/>
              <a:t>(ver </a:t>
            </a:r>
            <a:r>
              <a:rPr lang="es-ES" sz="2800" b="1" dirty="0" smtClean="0"/>
              <a:t>Figura </a:t>
            </a:r>
            <a:r>
              <a:rPr lang="es-ES" sz="2800" b="1" dirty="0"/>
              <a:t>20.6.1</a:t>
            </a:r>
            <a:r>
              <a:rPr lang="es-ES" sz="2800" b="1" dirty="0" smtClean="0"/>
              <a:t>).</a:t>
            </a:r>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smtClean="0"/>
          </a:p>
          <a:p>
            <a:pPr algn="just"/>
            <a:endParaRPr lang="es-ES" sz="2800" dirty="0" smtClean="0"/>
          </a:p>
          <a:p>
            <a:pPr algn="just"/>
            <a:r>
              <a:rPr lang="es-ES" sz="2800" b="1" dirty="0" smtClean="0"/>
              <a:t>FIGURA 20.6.1 Prueba de Selectividad de barras </a:t>
            </a:r>
            <a:r>
              <a:rPr lang="es-ES" sz="2800" b="1" dirty="0"/>
              <a:t>de </a:t>
            </a:r>
            <a:r>
              <a:rPr lang="es-ES" sz="2800" b="1" dirty="0" smtClean="0"/>
              <a:t>localización </a:t>
            </a:r>
            <a:r>
              <a:rPr lang="es-ES" sz="2800" b="1" dirty="0"/>
              <a:t>de fallas</a:t>
            </a:r>
            <a:r>
              <a:rPr lang="es-ES" sz="2800" b="1" dirty="0" smtClean="0"/>
              <a:t>.</a:t>
            </a:r>
          </a:p>
        </p:txBody>
      </p:sp>
      <p:pic>
        <p:nvPicPr>
          <p:cNvPr id="3" name="Imagen 2"/>
          <p:cNvPicPr>
            <a:picLocks noChangeAspect="1"/>
          </p:cNvPicPr>
          <p:nvPr/>
        </p:nvPicPr>
        <p:blipFill>
          <a:blip r:embed="rId2"/>
          <a:stretch>
            <a:fillRect/>
          </a:stretch>
        </p:blipFill>
        <p:spPr>
          <a:xfrm>
            <a:off x="1035904" y="7010401"/>
            <a:ext cx="9796218" cy="5744307"/>
          </a:xfrm>
          <a:prstGeom prst="rect">
            <a:avLst/>
          </a:prstGeom>
        </p:spPr>
      </p:pic>
      <p:sp>
        <p:nvSpPr>
          <p:cNvPr id="4" name="Rectángulo 3"/>
          <p:cNvSpPr/>
          <p:nvPr/>
        </p:nvSpPr>
        <p:spPr>
          <a:xfrm>
            <a:off x="11769968" y="6757133"/>
            <a:ext cx="12125935" cy="6555641"/>
          </a:xfrm>
          <a:prstGeom prst="rect">
            <a:avLst/>
          </a:prstGeom>
        </p:spPr>
        <p:txBody>
          <a:bodyPr wrap="square">
            <a:spAutoFit/>
          </a:bodyPr>
          <a:lstStyle/>
          <a:p>
            <a:pPr algn="just"/>
            <a:r>
              <a:rPr lang="es-ES" sz="2800" dirty="0"/>
              <a:t>Una barra </a:t>
            </a:r>
            <a:r>
              <a:rPr lang="es-ES" sz="2800" dirty="0" smtClean="0"/>
              <a:t>doble </a:t>
            </a:r>
            <a:r>
              <a:rPr lang="es-ES" sz="2800" dirty="0"/>
              <a:t>con un sistema de cuatro secciones tiene un interruptor por alimentador. </a:t>
            </a:r>
          </a:p>
          <a:p>
            <a:pPr algn="just"/>
            <a:r>
              <a:rPr lang="es-ES" sz="2800" dirty="0"/>
              <a:t>Comprobar que cuando D1 para el alimentador F1 y D3 del alimentador F2 están conectados a la sección C, cuando </a:t>
            </a:r>
            <a:r>
              <a:rPr lang="es-ES" sz="2800" dirty="0" smtClean="0"/>
              <a:t>se simula </a:t>
            </a:r>
            <a:r>
              <a:rPr lang="es-ES" sz="2800" dirty="0"/>
              <a:t>una falla en la sección C con D13 y D14, CB7 están cerrados y CB1 y CB2 también están cerrados. Esto simula la protección de la barra </a:t>
            </a:r>
            <a:r>
              <a:rPr lang="es-ES" sz="2800" dirty="0" smtClean="0"/>
              <a:t>por </a:t>
            </a:r>
            <a:r>
              <a:rPr lang="es-ES" sz="2800" dirty="0"/>
              <a:t>inyección secundaria que disparará CB1, CB2 y C.B7. </a:t>
            </a:r>
          </a:p>
          <a:p>
            <a:pPr algn="just"/>
            <a:r>
              <a:rPr lang="es-ES" sz="2800" dirty="0"/>
              <a:t>Esta Selectividad de la ubicación de la falla está determinada por la protección de la </a:t>
            </a:r>
            <a:r>
              <a:rPr lang="es-ES" sz="2800" dirty="0" smtClean="0"/>
              <a:t>barra </a:t>
            </a:r>
            <a:r>
              <a:rPr lang="es-ES" sz="2800" dirty="0"/>
              <a:t>por la imagen del aislador de la barra (contacto auxiliar de un seccionador aislador, como D1, que informará al relé si este seccionador está conectado a la barra C o no).</a:t>
            </a:r>
          </a:p>
          <a:p>
            <a:pPr algn="just"/>
            <a:r>
              <a:rPr lang="es-ES" sz="2800" dirty="0"/>
              <a:t>Al repetir los últimos procedimientos para una simulación de falla en las secciones AB y CD con todas las combinaciones posibles de estado de los seccionadores abiertos o cerrados, se puede probar la Selectividad de la protección de barras; esto significa que la protección de barras disparará solo la sección que tiene la falla. y dejar las otras tres secciones en servicio.</a:t>
            </a:r>
          </a:p>
        </p:txBody>
      </p:sp>
    </p:spTree>
    <p:extLst>
      <p:ext uri="{BB962C8B-B14F-4D97-AF65-F5344CB8AC3E}">
        <p14:creationId xmlns:p14="http://schemas.microsoft.com/office/powerpoint/2010/main" val="5055830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566981" y="374481"/>
            <a:ext cx="22860000" cy="11726287"/>
          </a:xfrm>
          <a:prstGeom prst="rect">
            <a:avLst/>
          </a:prstGeom>
        </p:spPr>
        <p:txBody>
          <a:bodyPr wrap="square">
            <a:spAutoFit/>
          </a:bodyPr>
          <a:lstStyle/>
          <a:p>
            <a:pPr algn="just"/>
            <a:r>
              <a:rPr lang="es-ES" sz="2800" b="1" dirty="0" smtClean="0"/>
              <a:t>20.6.2 PRUEBA DE ESTABILIDAD DE INYECCIÓN PRIMARIA</a:t>
            </a:r>
          </a:p>
          <a:p>
            <a:pPr algn="just"/>
            <a:endParaRPr lang="es-ES" sz="2800" dirty="0"/>
          </a:p>
          <a:p>
            <a:pPr algn="just"/>
            <a:r>
              <a:rPr lang="es-ES" sz="2800" b="1" dirty="0"/>
              <a:t>1. Verificación de relación para un circuito de referencia</a:t>
            </a:r>
          </a:p>
          <a:p>
            <a:pPr algn="just"/>
            <a:r>
              <a:rPr lang="es-ES" sz="2800" dirty="0"/>
              <a:t>En esta prueba se define un circuito de referencia como </a:t>
            </a:r>
            <a:r>
              <a:rPr lang="es-ES" sz="2800" dirty="0" smtClean="0"/>
              <a:t>alimentador </a:t>
            </a:r>
            <a:r>
              <a:rPr lang="es-ES" sz="2800" dirty="0"/>
              <a:t>F1, luego se verifica la polaridad de </a:t>
            </a:r>
            <a:r>
              <a:rPr lang="es-ES" sz="2800" dirty="0" smtClean="0"/>
              <a:t>las conexiones </a:t>
            </a:r>
            <a:r>
              <a:rPr lang="es-ES" sz="2800" dirty="0"/>
              <a:t>del CT inyectando cada fase del CT con una </a:t>
            </a:r>
            <a:r>
              <a:rPr lang="es-ES" sz="2800" dirty="0" smtClean="0"/>
              <a:t>corriente </a:t>
            </a:r>
            <a:r>
              <a:rPr lang="es-ES" sz="2800" dirty="0"/>
              <a:t>primaria, como se muestra en la Figura 20.6.2</a:t>
            </a:r>
            <a:r>
              <a:rPr lang="es-ES" sz="2800" dirty="0" smtClean="0"/>
              <a:t>.</a:t>
            </a:r>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r>
              <a:rPr lang="es-ES" sz="2800" b="1" dirty="0" smtClean="0"/>
              <a:t>FIGURA 20.6.2 Prueba de relación para el circuito de referencia </a:t>
            </a:r>
            <a:r>
              <a:rPr lang="es-ES" sz="2800" b="1" dirty="0"/>
              <a:t>F1</a:t>
            </a:r>
            <a:r>
              <a:rPr lang="es-ES" sz="2800" b="1" dirty="0" smtClean="0"/>
              <a:t>.</a:t>
            </a:r>
          </a:p>
          <a:p>
            <a:pPr algn="just"/>
            <a:endParaRPr lang="es-ES" sz="2800" dirty="0" smtClean="0"/>
          </a:p>
          <a:p>
            <a:pPr algn="just"/>
            <a:r>
              <a:rPr lang="es-ES" sz="2800" dirty="0" smtClean="0"/>
              <a:t>Luego se mide la lectura de I2 y I1. I1/I2 debe corresponder </a:t>
            </a:r>
            <a:r>
              <a:rPr lang="es-ES" sz="2800" dirty="0"/>
              <a:t>a la relación CT.</a:t>
            </a:r>
          </a:p>
          <a:p>
            <a:pPr algn="just"/>
            <a:r>
              <a:rPr lang="es-ES" sz="2800" dirty="0"/>
              <a:t>Repetir la última prueba para la relación </a:t>
            </a:r>
            <a:r>
              <a:rPr lang="es-ES" sz="2800" dirty="0" smtClean="0"/>
              <a:t>de la </a:t>
            </a:r>
            <a:r>
              <a:rPr lang="es-ES" sz="2800" dirty="0"/>
              <a:t>fase S y la </a:t>
            </a:r>
            <a:r>
              <a:rPr lang="es-ES" sz="2800" dirty="0" smtClean="0"/>
              <a:t>fase </a:t>
            </a:r>
            <a:r>
              <a:rPr lang="es-ES" sz="2800" dirty="0"/>
              <a:t>T</a:t>
            </a:r>
            <a:r>
              <a:rPr lang="es-ES" sz="2800" dirty="0" smtClean="0"/>
              <a:t>.</a:t>
            </a:r>
          </a:p>
        </p:txBody>
      </p:sp>
      <p:pic>
        <p:nvPicPr>
          <p:cNvPr id="5" name="Imagen 4"/>
          <p:cNvPicPr>
            <a:picLocks noChangeAspect="1"/>
          </p:cNvPicPr>
          <p:nvPr/>
        </p:nvPicPr>
        <p:blipFill>
          <a:blip r:embed="rId2"/>
          <a:stretch>
            <a:fillRect/>
          </a:stretch>
        </p:blipFill>
        <p:spPr>
          <a:xfrm>
            <a:off x="995301" y="2671396"/>
            <a:ext cx="11735961" cy="7387004"/>
          </a:xfrm>
          <a:prstGeom prst="rect">
            <a:avLst/>
          </a:prstGeom>
        </p:spPr>
      </p:pic>
    </p:spTree>
    <p:extLst>
      <p:ext uri="{BB962C8B-B14F-4D97-AF65-F5344CB8AC3E}">
        <p14:creationId xmlns:p14="http://schemas.microsoft.com/office/powerpoint/2010/main" val="34020046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566981" y="374481"/>
            <a:ext cx="22860000" cy="13018949"/>
          </a:xfrm>
          <a:prstGeom prst="rect">
            <a:avLst/>
          </a:prstGeom>
        </p:spPr>
        <p:txBody>
          <a:bodyPr wrap="square">
            <a:spAutoFit/>
          </a:bodyPr>
          <a:lstStyle/>
          <a:p>
            <a:pPr algn="just"/>
            <a:r>
              <a:rPr lang="es-ES" sz="2800" b="1" dirty="0" smtClean="0"/>
              <a:t>2</a:t>
            </a:r>
            <a:r>
              <a:rPr lang="es-ES" sz="2800" b="1" dirty="0"/>
              <a:t>. Puesta en fase del circuito de referencia CT</a:t>
            </a:r>
          </a:p>
          <a:p>
            <a:pPr algn="just"/>
            <a:r>
              <a:rPr lang="es-ES" sz="2800" dirty="0"/>
              <a:t>Como en la prueba de relación, se selecciona F1 </a:t>
            </a:r>
            <a:r>
              <a:rPr lang="es-ES" sz="2800" dirty="0" smtClean="0"/>
              <a:t>(</a:t>
            </a:r>
            <a:r>
              <a:rPr lang="es-ES" sz="2800" dirty="0"/>
              <a:t>alimentador 1) como circuito de referencia, luego se </a:t>
            </a:r>
            <a:r>
              <a:rPr lang="es-ES" sz="2800" dirty="0" smtClean="0"/>
              <a:t>verifica </a:t>
            </a:r>
            <a:r>
              <a:rPr lang="es-ES" sz="2800" dirty="0"/>
              <a:t>la polaridad correcta de los TC del alimentador de </a:t>
            </a:r>
            <a:r>
              <a:rPr lang="es-ES" sz="2800" dirty="0" smtClean="0"/>
              <a:t>referencia </a:t>
            </a:r>
            <a:r>
              <a:rPr lang="es-ES" sz="2800" dirty="0"/>
              <a:t>inyectando una corriente a través de un </a:t>
            </a:r>
            <a:r>
              <a:rPr lang="es-ES" sz="2800" dirty="0" smtClean="0"/>
              <a:t>equipo </a:t>
            </a:r>
            <a:r>
              <a:rPr lang="es-ES" sz="2800" dirty="0"/>
              <a:t>de prueba primario a través de dos fases, como </a:t>
            </a:r>
            <a:r>
              <a:rPr lang="es-ES" sz="2800" dirty="0" smtClean="0"/>
              <a:t>se muestra </a:t>
            </a:r>
            <a:r>
              <a:rPr lang="es-ES" sz="2800" dirty="0"/>
              <a:t>en la Figura 20.6.3</a:t>
            </a:r>
            <a:r>
              <a:rPr lang="es-ES" sz="2800" dirty="0" smtClean="0"/>
              <a:t>.</a:t>
            </a:r>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smtClean="0"/>
          </a:p>
          <a:p>
            <a:pPr algn="just"/>
            <a:endParaRPr lang="es-ES" sz="2800" dirty="0"/>
          </a:p>
          <a:p>
            <a:pPr algn="just"/>
            <a:endParaRPr lang="es-ES" sz="2800" dirty="0" smtClean="0"/>
          </a:p>
          <a:p>
            <a:pPr algn="just"/>
            <a:endParaRPr lang="es-ES" sz="2800" dirty="0"/>
          </a:p>
          <a:p>
            <a:pPr algn="just"/>
            <a:r>
              <a:rPr lang="es-ES" sz="2800" b="1" dirty="0"/>
              <a:t>FIGURA 20.6.3 Verificación de polaridad para el circuito de </a:t>
            </a:r>
            <a:r>
              <a:rPr lang="es-ES" sz="2800" b="1" dirty="0" smtClean="0"/>
              <a:t>referencia F1.</a:t>
            </a:r>
          </a:p>
          <a:p>
            <a:pPr algn="just"/>
            <a:endParaRPr lang="es-ES" sz="2800" b="1" dirty="0"/>
          </a:p>
          <a:p>
            <a:pPr algn="just"/>
            <a:r>
              <a:rPr lang="es-ES" sz="2800" dirty="0"/>
              <a:t>La polaridad correcta de la conexión del TC del circuito de </a:t>
            </a:r>
            <a:r>
              <a:rPr lang="es-ES" sz="2800" dirty="0" smtClean="0"/>
              <a:t>referencia </a:t>
            </a:r>
            <a:r>
              <a:rPr lang="es-ES" sz="2800" dirty="0"/>
              <a:t>existe cuando la lectura de </a:t>
            </a:r>
            <a:r>
              <a:rPr lang="es-ES" sz="2800" dirty="0" smtClean="0"/>
              <a:t>I2 en </a:t>
            </a:r>
            <a:r>
              <a:rPr lang="es-ES" sz="2800" dirty="0"/>
              <a:t>el circuito del </a:t>
            </a:r>
            <a:r>
              <a:rPr lang="es-ES" sz="2800" dirty="0" smtClean="0"/>
              <a:t>neutro </a:t>
            </a:r>
            <a:r>
              <a:rPr lang="es-ES" sz="2800" dirty="0"/>
              <a:t>de los TC es cercano a cero, de </a:t>
            </a:r>
            <a:r>
              <a:rPr lang="es-ES" sz="2800" dirty="0" smtClean="0"/>
              <a:t>lo contrario la polaridad no será la correcta </a:t>
            </a:r>
            <a:r>
              <a:rPr lang="es-ES" sz="2800" dirty="0"/>
              <a:t>y se </a:t>
            </a:r>
            <a:r>
              <a:rPr lang="es-ES" sz="2800" dirty="0" smtClean="0"/>
              <a:t>debe revisar la conexión del </a:t>
            </a:r>
            <a:r>
              <a:rPr lang="es-ES" sz="2800" dirty="0"/>
              <a:t>TC y la conexión del punto </a:t>
            </a:r>
            <a:r>
              <a:rPr lang="es-ES" sz="2800" dirty="0" smtClean="0"/>
              <a:t>estrella de los TC</a:t>
            </a:r>
            <a:r>
              <a:rPr lang="es-ES" sz="2800" dirty="0"/>
              <a:t>. Esta </a:t>
            </a:r>
            <a:r>
              <a:rPr lang="es-ES" sz="2800" dirty="0" smtClean="0"/>
              <a:t>prueba </a:t>
            </a:r>
            <a:r>
              <a:rPr lang="es-ES" sz="2800" dirty="0"/>
              <a:t>se realiza </a:t>
            </a:r>
            <a:r>
              <a:rPr lang="es-ES" sz="2800" dirty="0" smtClean="0"/>
              <a:t>con SC </a:t>
            </a:r>
            <a:r>
              <a:rPr lang="es-ES" sz="2800" dirty="0"/>
              <a:t>temporal </a:t>
            </a:r>
            <a:r>
              <a:rPr lang="es-ES" sz="2800" dirty="0" smtClean="0"/>
              <a:t>de las fases </a:t>
            </a:r>
            <a:r>
              <a:rPr lang="es-ES" sz="2800" dirty="0"/>
              <a:t>R, S y B, </a:t>
            </a:r>
            <a:r>
              <a:rPr lang="es-ES" sz="2800" dirty="0" smtClean="0"/>
              <a:t>como </a:t>
            </a:r>
            <a:r>
              <a:rPr lang="es-ES" sz="2800" dirty="0"/>
              <a:t>se muestra en la Figura 20.6.3.</a:t>
            </a:r>
          </a:p>
          <a:p>
            <a:pPr algn="just"/>
            <a:r>
              <a:rPr lang="es-ES" sz="2800" dirty="0"/>
              <a:t>Repetir </a:t>
            </a:r>
            <a:r>
              <a:rPr lang="es-ES" sz="2800" dirty="0" smtClean="0"/>
              <a:t>la prueba </a:t>
            </a:r>
            <a:r>
              <a:rPr lang="es-ES" sz="2800" dirty="0"/>
              <a:t>anterior </a:t>
            </a:r>
            <a:r>
              <a:rPr lang="es-ES" sz="2800" dirty="0" smtClean="0"/>
              <a:t>entre las fases </a:t>
            </a:r>
            <a:r>
              <a:rPr lang="es-ES" sz="2800" dirty="0"/>
              <a:t>S y B, luego entre </a:t>
            </a:r>
            <a:r>
              <a:rPr lang="es-ES" sz="2800" dirty="0" smtClean="0"/>
              <a:t>las </a:t>
            </a:r>
            <a:r>
              <a:rPr lang="es-ES" sz="2800" dirty="0"/>
              <a:t>fases B y R. Todos deben leer unos pocos </a:t>
            </a:r>
            <a:r>
              <a:rPr lang="es-ES" sz="2800" dirty="0" err="1"/>
              <a:t>mA</a:t>
            </a:r>
            <a:r>
              <a:rPr lang="es-ES" sz="2800" dirty="0"/>
              <a:t> o cerca de </a:t>
            </a:r>
            <a:r>
              <a:rPr lang="es-ES" sz="2800" dirty="0" smtClean="0"/>
              <a:t>cero </a:t>
            </a:r>
            <a:r>
              <a:rPr lang="es-ES" sz="2800" dirty="0"/>
              <a:t>para la polaridad correcta de la conexión del TC en el </a:t>
            </a:r>
            <a:r>
              <a:rPr lang="es-ES" sz="2800" dirty="0" smtClean="0"/>
              <a:t>alimentador </a:t>
            </a:r>
            <a:r>
              <a:rPr lang="es-ES" sz="2800" dirty="0"/>
              <a:t>F1.</a:t>
            </a:r>
          </a:p>
          <a:p>
            <a:pPr algn="just"/>
            <a:r>
              <a:rPr lang="es-ES" sz="2800" dirty="0"/>
              <a:t>Para un circuito de sección de barra, se hace un </a:t>
            </a:r>
            <a:r>
              <a:rPr lang="es-ES" sz="2800" dirty="0" smtClean="0"/>
              <a:t>SC</a:t>
            </a:r>
          </a:p>
        </p:txBody>
      </p:sp>
      <p:pic>
        <p:nvPicPr>
          <p:cNvPr id="3" name="Imagen 2"/>
          <p:cNvPicPr>
            <a:picLocks noChangeAspect="1"/>
          </p:cNvPicPr>
          <p:nvPr/>
        </p:nvPicPr>
        <p:blipFill>
          <a:blip r:embed="rId2"/>
          <a:stretch>
            <a:fillRect/>
          </a:stretch>
        </p:blipFill>
        <p:spPr>
          <a:xfrm>
            <a:off x="1411103" y="2054834"/>
            <a:ext cx="11390497" cy="7698765"/>
          </a:xfrm>
          <a:prstGeom prst="rect">
            <a:avLst/>
          </a:prstGeom>
        </p:spPr>
      </p:pic>
      <p:sp>
        <p:nvSpPr>
          <p:cNvPr id="4" name="Rectángulo 3"/>
          <p:cNvSpPr/>
          <p:nvPr/>
        </p:nvSpPr>
        <p:spPr>
          <a:xfrm>
            <a:off x="1411103" y="1805354"/>
            <a:ext cx="6115112" cy="7971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42000329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707658" y="697051"/>
            <a:ext cx="22860000" cy="13018949"/>
          </a:xfrm>
          <a:prstGeom prst="rect">
            <a:avLst/>
          </a:prstGeom>
        </p:spPr>
        <p:txBody>
          <a:bodyPr wrap="square">
            <a:spAutoFit/>
          </a:bodyPr>
          <a:lstStyle/>
          <a:p>
            <a:pPr algn="just"/>
            <a:r>
              <a:rPr lang="es-ES" sz="2800" dirty="0" smtClean="0"/>
              <a:t>Ahora </a:t>
            </a:r>
            <a:r>
              <a:rPr lang="es-ES" sz="2800" dirty="0"/>
              <a:t>se tiene un circuito </a:t>
            </a:r>
            <a:r>
              <a:rPr lang="es-ES" sz="2800" dirty="0" smtClean="0"/>
              <a:t>de referencia </a:t>
            </a:r>
            <a:r>
              <a:rPr lang="es-ES" sz="2800" dirty="0"/>
              <a:t>F1 verificado para </a:t>
            </a:r>
            <a:r>
              <a:rPr lang="es-ES" sz="2800" dirty="0" smtClean="0"/>
              <a:t>la </a:t>
            </a:r>
            <a:r>
              <a:rPr lang="es-ES" sz="2800" dirty="0"/>
              <a:t>relación y polaridad, luego se verifica otros </a:t>
            </a:r>
            <a:r>
              <a:rPr lang="es-ES" sz="2800" dirty="0" smtClean="0"/>
              <a:t>TC del circuito </a:t>
            </a:r>
            <a:r>
              <a:rPr lang="es-ES" sz="2800" dirty="0"/>
              <a:t>inyectando una corriente primaria entre el circuito </a:t>
            </a:r>
            <a:r>
              <a:rPr lang="es-ES" sz="2800" dirty="0" smtClean="0"/>
              <a:t>de </a:t>
            </a:r>
            <a:r>
              <a:rPr lang="es-ES" sz="2800" dirty="0"/>
              <a:t>referencia y otros circuitos uno por uno como F2, </a:t>
            </a:r>
            <a:r>
              <a:rPr lang="es-ES" sz="2800" dirty="0" smtClean="0"/>
              <a:t>como se </a:t>
            </a:r>
            <a:r>
              <a:rPr lang="es-ES" sz="2800" dirty="0"/>
              <a:t>muestra en la Figura 20.6.4</a:t>
            </a:r>
            <a:r>
              <a:rPr lang="es-ES" sz="2800" dirty="0" smtClean="0"/>
              <a:t>.</a:t>
            </a:r>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smtClean="0"/>
          </a:p>
          <a:p>
            <a:pPr algn="just"/>
            <a:endParaRPr lang="es-ES" sz="2800" dirty="0"/>
          </a:p>
          <a:p>
            <a:pPr algn="just"/>
            <a:endParaRPr lang="es-ES" sz="2800" dirty="0" smtClean="0"/>
          </a:p>
          <a:p>
            <a:pPr algn="just"/>
            <a:endParaRPr lang="es-ES" sz="2800" dirty="0"/>
          </a:p>
          <a:p>
            <a:pPr algn="just"/>
            <a:r>
              <a:rPr lang="es-ES" sz="2800" b="1" dirty="0"/>
              <a:t>FIGURA 20.6.4 Inyección primaria </a:t>
            </a:r>
            <a:r>
              <a:rPr lang="es-ES" sz="2800" b="1" dirty="0" smtClean="0"/>
              <a:t>del alimentador del circuito de </a:t>
            </a:r>
            <a:r>
              <a:rPr lang="es-ES" sz="2800" b="1" dirty="0"/>
              <a:t>referencia F1 y del alimentador del circuito F2</a:t>
            </a:r>
            <a:r>
              <a:rPr lang="es-ES" sz="2800" b="1" dirty="0" smtClean="0"/>
              <a:t>.</a:t>
            </a:r>
          </a:p>
          <a:p>
            <a:pPr algn="just"/>
            <a:r>
              <a:rPr lang="es-ES" sz="2800" dirty="0" smtClean="0"/>
              <a:t>Entonces, comparando </a:t>
            </a:r>
            <a:r>
              <a:rPr lang="es-ES" sz="2800" dirty="0"/>
              <a:t>I2 </a:t>
            </a:r>
            <a:r>
              <a:rPr lang="es-ES" sz="2800" dirty="0" smtClean="0"/>
              <a:t>y I4 </a:t>
            </a:r>
            <a:r>
              <a:rPr lang="es-ES" sz="2800" dirty="0"/>
              <a:t>para una </a:t>
            </a:r>
            <a:r>
              <a:rPr lang="es-ES" sz="2800" dirty="0" smtClean="0"/>
              <a:t>verificación de proporción </a:t>
            </a:r>
            <a:r>
              <a:rPr lang="es-ES" sz="2800" dirty="0"/>
              <a:t>e I3 e I5 para una verificación de polaridad, se </a:t>
            </a:r>
            <a:r>
              <a:rPr lang="es-ES" sz="2800" dirty="0" smtClean="0"/>
              <a:t>repite </a:t>
            </a:r>
            <a:r>
              <a:rPr lang="es-ES" sz="2800" dirty="0"/>
              <a:t>la prueba entre el circuito de referencia F1 y otros </a:t>
            </a:r>
            <a:r>
              <a:rPr lang="es-ES" sz="2800" dirty="0" smtClean="0"/>
              <a:t>alimentadores </a:t>
            </a:r>
            <a:r>
              <a:rPr lang="es-ES" sz="2800" dirty="0"/>
              <a:t>F3 y F4</a:t>
            </a:r>
            <a:r>
              <a:rPr lang="es-ES" sz="2800" dirty="0" smtClean="0"/>
              <a:t>.</a:t>
            </a:r>
          </a:p>
        </p:txBody>
      </p:sp>
      <p:pic>
        <p:nvPicPr>
          <p:cNvPr id="4" name="Imagen 3"/>
          <p:cNvPicPr>
            <a:picLocks noChangeAspect="1"/>
          </p:cNvPicPr>
          <p:nvPr/>
        </p:nvPicPr>
        <p:blipFill rotWithShape="1">
          <a:blip r:embed="rId2"/>
          <a:srcRect t="444"/>
          <a:stretch/>
        </p:blipFill>
        <p:spPr>
          <a:xfrm>
            <a:off x="1346993" y="1477107"/>
            <a:ext cx="10587099" cy="10503877"/>
          </a:xfrm>
          <a:prstGeom prst="rect">
            <a:avLst/>
          </a:prstGeom>
        </p:spPr>
      </p:pic>
    </p:spTree>
    <p:extLst>
      <p:ext uri="{BB962C8B-B14F-4D97-AF65-F5344CB8AC3E}">
        <p14:creationId xmlns:p14="http://schemas.microsoft.com/office/powerpoint/2010/main" val="16108725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566981" y="374481"/>
            <a:ext cx="22860000" cy="13449836"/>
          </a:xfrm>
          <a:prstGeom prst="rect">
            <a:avLst/>
          </a:prstGeom>
        </p:spPr>
        <p:txBody>
          <a:bodyPr wrap="square">
            <a:spAutoFit/>
          </a:bodyPr>
          <a:lstStyle/>
          <a:p>
            <a:pPr algn="just"/>
            <a:r>
              <a:rPr lang="es-ES" sz="2800" dirty="0" smtClean="0"/>
              <a:t>Para un circuito de sección de barra se hace temporalmente </a:t>
            </a:r>
            <a:r>
              <a:rPr lang="es-ES" sz="2800" dirty="0"/>
              <a:t>un SC </a:t>
            </a:r>
            <a:r>
              <a:rPr lang="es-ES" sz="2800" dirty="0" smtClean="0"/>
              <a:t>en R</a:t>
            </a:r>
            <a:r>
              <a:rPr lang="es-ES" sz="2800" dirty="0"/>
              <a:t>, S, B en cualquier otro circuito y </a:t>
            </a:r>
            <a:r>
              <a:rPr lang="es-ES" sz="2800" dirty="0" smtClean="0"/>
              <a:t>se </a:t>
            </a:r>
            <a:r>
              <a:rPr lang="es-ES" sz="2800" dirty="0"/>
              <a:t>verifica el circuito de referencia </a:t>
            </a:r>
            <a:r>
              <a:rPr lang="es-ES" sz="2800" dirty="0" smtClean="0"/>
              <a:t>F1 y el circuito de </a:t>
            </a:r>
            <a:endParaRPr lang="es-ES" sz="2800" dirty="0"/>
          </a:p>
          <a:p>
            <a:pPr algn="just"/>
            <a:r>
              <a:rPr lang="es-ES" sz="2800" dirty="0"/>
              <a:t>sección de barra con CT en el lado derecho de la sección </a:t>
            </a:r>
            <a:r>
              <a:rPr lang="es-ES" sz="2800" dirty="0" smtClean="0"/>
              <a:t>de barra </a:t>
            </a:r>
            <a:r>
              <a:rPr lang="es-ES" sz="2800" dirty="0"/>
              <a:t>como se muestra en la Figura 20.6.5 </a:t>
            </a:r>
            <a:endParaRPr lang="es-ES" sz="2800" dirty="0" smtClean="0"/>
          </a:p>
          <a:p>
            <a:pPr algn="just"/>
            <a:endParaRPr lang="es-ES" sz="2800" b="1" dirty="0" smtClean="0"/>
          </a:p>
          <a:p>
            <a:pPr algn="just"/>
            <a:endParaRPr lang="es-ES" sz="2800" b="1" dirty="0"/>
          </a:p>
          <a:p>
            <a:pPr algn="just"/>
            <a:endParaRPr lang="es-ES" sz="2800" b="1" dirty="0" smtClean="0"/>
          </a:p>
          <a:p>
            <a:pPr algn="just"/>
            <a:endParaRPr lang="es-ES" sz="2800" b="1" dirty="0"/>
          </a:p>
          <a:p>
            <a:pPr algn="just"/>
            <a:endParaRPr lang="es-ES" sz="2800" b="1" dirty="0" smtClean="0"/>
          </a:p>
          <a:p>
            <a:pPr algn="just"/>
            <a:endParaRPr lang="es-ES" sz="2800" b="1" dirty="0"/>
          </a:p>
          <a:p>
            <a:pPr algn="just"/>
            <a:endParaRPr lang="es-ES" sz="2800" b="1" dirty="0" smtClean="0"/>
          </a:p>
          <a:p>
            <a:pPr algn="just"/>
            <a:endParaRPr lang="es-ES" sz="2800" b="1" dirty="0"/>
          </a:p>
          <a:p>
            <a:pPr algn="just"/>
            <a:endParaRPr lang="es-ES" sz="2800" b="1" dirty="0" smtClean="0"/>
          </a:p>
          <a:p>
            <a:pPr algn="just"/>
            <a:endParaRPr lang="es-ES" sz="2800" b="1" dirty="0"/>
          </a:p>
          <a:p>
            <a:pPr algn="just"/>
            <a:endParaRPr lang="es-ES" sz="2800" b="1" dirty="0" smtClean="0"/>
          </a:p>
          <a:p>
            <a:pPr algn="just"/>
            <a:endParaRPr lang="es-ES" sz="2800" b="1" dirty="0"/>
          </a:p>
          <a:p>
            <a:pPr algn="just"/>
            <a:endParaRPr lang="es-ES" sz="2800" b="1" dirty="0" smtClean="0"/>
          </a:p>
          <a:p>
            <a:pPr algn="just"/>
            <a:endParaRPr lang="es-ES" sz="2800" b="1" dirty="0"/>
          </a:p>
          <a:p>
            <a:pPr algn="just"/>
            <a:endParaRPr lang="es-ES" sz="2800" b="1" dirty="0" smtClean="0"/>
          </a:p>
          <a:p>
            <a:pPr algn="just"/>
            <a:endParaRPr lang="es-ES" sz="2800" b="1" dirty="0"/>
          </a:p>
          <a:p>
            <a:pPr algn="just"/>
            <a:endParaRPr lang="es-ES" sz="2800" b="1" dirty="0" smtClean="0"/>
          </a:p>
          <a:p>
            <a:pPr algn="just"/>
            <a:endParaRPr lang="es-ES" sz="2800" b="1" dirty="0" smtClean="0"/>
          </a:p>
          <a:p>
            <a:pPr algn="just"/>
            <a:endParaRPr lang="es-ES" sz="2800" b="1" dirty="0" smtClean="0"/>
          </a:p>
          <a:p>
            <a:pPr algn="just"/>
            <a:endParaRPr lang="es-ES" sz="2800" b="1" dirty="0"/>
          </a:p>
          <a:p>
            <a:pPr algn="just"/>
            <a:endParaRPr lang="es-ES" sz="2800" b="1" dirty="0" smtClean="0"/>
          </a:p>
          <a:p>
            <a:pPr algn="just"/>
            <a:endParaRPr lang="es-ES" sz="2800" b="1" dirty="0"/>
          </a:p>
          <a:p>
            <a:pPr algn="just"/>
            <a:endParaRPr lang="es-ES" sz="2800" b="1" dirty="0" smtClean="0"/>
          </a:p>
          <a:p>
            <a:pPr algn="just"/>
            <a:endParaRPr lang="es-ES" sz="2800" b="1" dirty="0"/>
          </a:p>
          <a:p>
            <a:pPr algn="just"/>
            <a:endParaRPr lang="es-ES" sz="2800" b="1" dirty="0" smtClean="0"/>
          </a:p>
          <a:p>
            <a:pPr algn="just"/>
            <a:endParaRPr lang="es-ES" sz="2800" b="1" dirty="0"/>
          </a:p>
          <a:p>
            <a:pPr algn="just"/>
            <a:endParaRPr lang="es-ES" sz="2800" b="1" dirty="0" smtClean="0"/>
          </a:p>
          <a:p>
            <a:pPr algn="just"/>
            <a:endParaRPr lang="es-ES" sz="2800" b="1" dirty="0"/>
          </a:p>
          <a:p>
            <a:pPr algn="just"/>
            <a:r>
              <a:rPr lang="es-ES" sz="2800" b="1" dirty="0" smtClean="0"/>
              <a:t>FIGURA 20.6.5 </a:t>
            </a:r>
            <a:r>
              <a:rPr lang="es-ES" sz="2800" b="1" dirty="0"/>
              <a:t>Inyección </a:t>
            </a:r>
            <a:r>
              <a:rPr lang="es-ES" sz="2800" b="1" dirty="0" smtClean="0"/>
              <a:t>primaria del circuito de referencia F1 </a:t>
            </a:r>
            <a:r>
              <a:rPr lang="es-ES" sz="2800" b="1" dirty="0"/>
              <a:t>y la sección de barra Sección de barra (BS</a:t>
            </a:r>
            <a:r>
              <a:rPr lang="es-ES" sz="2800" b="1" dirty="0" smtClean="0"/>
              <a:t>).</a:t>
            </a:r>
            <a:endParaRPr lang="es-ES" sz="2800" b="1" dirty="0"/>
          </a:p>
        </p:txBody>
      </p:sp>
      <p:pic>
        <p:nvPicPr>
          <p:cNvPr id="3" name="Imagen 2"/>
          <p:cNvPicPr>
            <a:picLocks noChangeAspect="1"/>
          </p:cNvPicPr>
          <p:nvPr/>
        </p:nvPicPr>
        <p:blipFill>
          <a:blip r:embed="rId2"/>
          <a:stretch>
            <a:fillRect/>
          </a:stretch>
        </p:blipFill>
        <p:spPr>
          <a:xfrm>
            <a:off x="1523204" y="1463551"/>
            <a:ext cx="11348734" cy="11642849"/>
          </a:xfrm>
          <a:prstGeom prst="rect">
            <a:avLst/>
          </a:prstGeom>
        </p:spPr>
      </p:pic>
    </p:spTree>
    <p:extLst>
      <p:ext uri="{BB962C8B-B14F-4D97-AF65-F5344CB8AC3E}">
        <p14:creationId xmlns:p14="http://schemas.microsoft.com/office/powerpoint/2010/main" val="86655524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566981" y="374481"/>
            <a:ext cx="22860000" cy="6124754"/>
          </a:xfrm>
          <a:prstGeom prst="rect">
            <a:avLst/>
          </a:prstGeom>
        </p:spPr>
        <p:txBody>
          <a:bodyPr wrap="square">
            <a:spAutoFit/>
          </a:bodyPr>
          <a:lstStyle/>
          <a:p>
            <a:pPr algn="just"/>
            <a:r>
              <a:rPr lang="es-ES" sz="2800" b="1" dirty="0" smtClean="0"/>
              <a:t>3. Prueba </a:t>
            </a:r>
            <a:r>
              <a:rPr lang="es-ES" sz="2800" b="1" dirty="0"/>
              <a:t>de sensibilidad</a:t>
            </a:r>
          </a:p>
          <a:p>
            <a:pPr algn="just"/>
            <a:r>
              <a:rPr lang="es-ES" sz="2800" dirty="0"/>
              <a:t>Esta prueba </a:t>
            </a:r>
            <a:r>
              <a:rPr lang="es-ES" sz="2800" dirty="0" smtClean="0"/>
              <a:t>es la misma </a:t>
            </a:r>
            <a:r>
              <a:rPr lang="es-ES" sz="2800" dirty="0"/>
              <a:t>que para </a:t>
            </a:r>
            <a:r>
              <a:rPr lang="es-ES" sz="2800" dirty="0" smtClean="0"/>
              <a:t>la activación del módulo de </a:t>
            </a:r>
            <a:r>
              <a:rPr lang="es-ES" sz="2800" dirty="0"/>
              <a:t>relé, pero </a:t>
            </a:r>
            <a:r>
              <a:rPr lang="es-ES" sz="2800" dirty="0" smtClean="0"/>
              <a:t>se realiza mediante inyección primaria para cada </a:t>
            </a:r>
            <a:r>
              <a:rPr lang="es-ES" sz="2800" dirty="0"/>
              <a:t>módulo. Por ejemplo</a:t>
            </a:r>
            <a:r>
              <a:rPr lang="es-ES" sz="2800" dirty="0" smtClean="0"/>
              <a:t>, para un alimentador F1, se puede </a:t>
            </a:r>
            <a:r>
              <a:rPr lang="es-ES" sz="2800" dirty="0"/>
              <a:t>realizar durante la </a:t>
            </a:r>
            <a:r>
              <a:rPr lang="es-ES" sz="2800" dirty="0" smtClean="0"/>
              <a:t>prueba de verificación de proporción </a:t>
            </a:r>
            <a:r>
              <a:rPr lang="es-ES" sz="2800" dirty="0"/>
              <a:t>como se </a:t>
            </a:r>
            <a:r>
              <a:rPr lang="es-ES" sz="2800" dirty="0" smtClean="0"/>
              <a:t>describe en el punto 1 </a:t>
            </a:r>
            <a:r>
              <a:rPr lang="es-ES" sz="2800" dirty="0"/>
              <a:t>de la </a:t>
            </a:r>
            <a:r>
              <a:rPr lang="es-ES" sz="2800" dirty="0" smtClean="0"/>
              <a:t>Sección 20.6.2.</a:t>
            </a:r>
          </a:p>
          <a:p>
            <a:pPr algn="just"/>
            <a:endParaRPr lang="es-ES" sz="2800" dirty="0"/>
          </a:p>
          <a:p>
            <a:pPr algn="just"/>
            <a:r>
              <a:rPr lang="es-ES" sz="2800" b="1" dirty="0"/>
              <a:t>4. Prueba de actuación</a:t>
            </a:r>
          </a:p>
          <a:p>
            <a:pPr algn="just"/>
            <a:r>
              <a:rPr lang="es-ES" sz="2800" dirty="0"/>
              <a:t>Esta prueba mide el tiempo de funcionamiento de </a:t>
            </a:r>
            <a:r>
              <a:rPr lang="es-ES" sz="2800" b="1" dirty="0" err="1"/>
              <a:t>BBProt</a:t>
            </a:r>
            <a:r>
              <a:rPr lang="es-ES" sz="2800" dirty="0"/>
              <a:t>, </a:t>
            </a:r>
            <a:r>
              <a:rPr lang="es-ES" sz="2800" dirty="0" smtClean="0"/>
              <a:t>incluido </a:t>
            </a:r>
            <a:r>
              <a:rPr lang="es-ES" sz="2800" dirty="0"/>
              <a:t>el tiempo de </a:t>
            </a:r>
            <a:r>
              <a:rPr lang="es-ES" sz="2800" dirty="0" smtClean="0"/>
              <a:t>disparo de los relés, y mide el tiempo </a:t>
            </a:r>
            <a:r>
              <a:rPr lang="es-ES" sz="2800" dirty="0"/>
              <a:t>de funcionamiento total para disparar el CB </a:t>
            </a:r>
            <a:r>
              <a:rPr lang="es-ES" sz="2800" dirty="0" smtClean="0"/>
              <a:t>prácticamente </a:t>
            </a:r>
            <a:r>
              <a:rPr lang="es-ES" sz="2800" dirty="0"/>
              <a:t>en el esquema </a:t>
            </a:r>
            <a:r>
              <a:rPr lang="es-ES" sz="2800" b="1" dirty="0" err="1"/>
              <a:t>BBProt</a:t>
            </a:r>
            <a:r>
              <a:rPr lang="es-ES" sz="2800" dirty="0"/>
              <a:t>.</a:t>
            </a:r>
          </a:p>
          <a:p>
            <a:pPr algn="just"/>
            <a:r>
              <a:rPr lang="es-ES" sz="2800" dirty="0"/>
              <a:t>Las pruebas en Secciones 20.6.1 y 20.6.2 se repiten para la </a:t>
            </a:r>
            <a:r>
              <a:rPr lang="es-ES" sz="2800" dirty="0" smtClean="0"/>
              <a:t>zona </a:t>
            </a:r>
            <a:r>
              <a:rPr lang="es-ES" sz="2800" dirty="0"/>
              <a:t>de verificación </a:t>
            </a:r>
            <a:r>
              <a:rPr lang="es-ES" sz="2800" dirty="0" smtClean="0"/>
              <a:t>si se proporciona un CT separado para </a:t>
            </a:r>
            <a:r>
              <a:rPr lang="es-ES" sz="2800" dirty="0"/>
              <a:t>esta zona de verificación</a:t>
            </a:r>
            <a:r>
              <a:rPr lang="es-ES" sz="2800" dirty="0" smtClean="0"/>
              <a:t>.</a:t>
            </a:r>
          </a:p>
          <a:p>
            <a:pPr algn="just"/>
            <a:endParaRPr lang="es-ES" sz="2800" dirty="0"/>
          </a:p>
          <a:p>
            <a:pPr algn="just"/>
            <a:r>
              <a:rPr lang="es-ES" sz="2800" b="1" dirty="0"/>
              <a:t>5. Prueba de supervisión del TC</a:t>
            </a:r>
          </a:p>
          <a:p>
            <a:pPr algn="just"/>
            <a:r>
              <a:rPr lang="es-ES" sz="2800" dirty="0"/>
              <a:t>Esta unidad es un relé de </a:t>
            </a:r>
            <a:r>
              <a:rPr lang="es-ES" sz="2800" dirty="0" err="1"/>
              <a:t>sobrecorriente</a:t>
            </a:r>
            <a:r>
              <a:rPr lang="es-ES" sz="2800" dirty="0"/>
              <a:t> y está </a:t>
            </a:r>
            <a:r>
              <a:rPr lang="es-ES" sz="2800" dirty="0" smtClean="0"/>
              <a:t>configurada </a:t>
            </a:r>
            <a:r>
              <a:rPr lang="es-ES" sz="2800" dirty="0"/>
              <a:t>para monitorear el circuito diferencial para </a:t>
            </a:r>
            <a:r>
              <a:rPr lang="es-ES" sz="2800" dirty="0" smtClean="0"/>
              <a:t>cada </a:t>
            </a:r>
            <a:r>
              <a:rPr lang="es-ES" sz="2800" dirty="0"/>
              <a:t>fase S para dar </a:t>
            </a:r>
            <a:r>
              <a:rPr lang="es-ES" sz="2800" dirty="0" smtClean="0"/>
              <a:t>una alarma después de un retardo de aproximadamente 3 </a:t>
            </a:r>
            <a:r>
              <a:rPr lang="es-ES" sz="2800" dirty="0"/>
              <a:t>s cuando </a:t>
            </a:r>
            <a:r>
              <a:rPr lang="es-ES" sz="2800" dirty="0" smtClean="0"/>
              <a:t>un circuito </a:t>
            </a:r>
            <a:r>
              <a:rPr lang="es-ES" sz="2800" dirty="0"/>
              <a:t>secundario </a:t>
            </a:r>
            <a:r>
              <a:rPr lang="es-ES" sz="2800" dirty="0" smtClean="0"/>
              <a:t>del </a:t>
            </a:r>
            <a:r>
              <a:rPr lang="es-ES" sz="2800" dirty="0"/>
              <a:t>CT se </a:t>
            </a:r>
            <a:r>
              <a:rPr lang="es-ES" sz="2800" dirty="0" smtClean="0"/>
              <a:t>detecta como </a:t>
            </a:r>
            <a:r>
              <a:rPr lang="es-ES" sz="2800" dirty="0"/>
              <a:t>abierto y para deshabilitar esa </a:t>
            </a:r>
            <a:r>
              <a:rPr lang="es-ES" sz="2800" dirty="0" smtClean="0"/>
              <a:t>zona de la protección de </a:t>
            </a:r>
            <a:r>
              <a:rPr lang="es-ES" sz="2800" dirty="0"/>
              <a:t>barras</a:t>
            </a:r>
            <a:r>
              <a:rPr lang="es-ES" sz="2800" dirty="0" smtClean="0"/>
              <a:t>. Esto </a:t>
            </a:r>
            <a:r>
              <a:rPr lang="es-ES" sz="2800" dirty="0"/>
              <a:t>se puede probar </a:t>
            </a:r>
            <a:r>
              <a:rPr lang="es-ES" sz="2800" dirty="0" smtClean="0"/>
              <a:t>inyectando </a:t>
            </a:r>
            <a:r>
              <a:rPr lang="es-ES" sz="2800" dirty="0"/>
              <a:t>una corriente mayor que la configuración </a:t>
            </a:r>
            <a:r>
              <a:rPr lang="es-ES" sz="2800" dirty="0" smtClean="0"/>
              <a:t>requerida </a:t>
            </a:r>
            <a:r>
              <a:rPr lang="es-ES" sz="2800" dirty="0"/>
              <a:t>durante 3 s y luego verificando el </a:t>
            </a:r>
            <a:r>
              <a:rPr lang="es-ES" sz="2800" dirty="0" smtClean="0"/>
              <a:t>funcionamiento </a:t>
            </a:r>
            <a:r>
              <a:rPr lang="es-ES" sz="2800" dirty="0"/>
              <a:t>del relé al SC los cables de barra a los que </a:t>
            </a:r>
            <a:r>
              <a:rPr lang="es-ES" sz="2800" dirty="0" smtClean="0"/>
              <a:t>está </a:t>
            </a:r>
            <a:r>
              <a:rPr lang="es-ES" sz="2800" dirty="0"/>
              <a:t>conectado este CT y poniendo </a:t>
            </a:r>
            <a:r>
              <a:rPr lang="es-ES" sz="2800" dirty="0" smtClean="0"/>
              <a:t>esta zona defectuosa del </a:t>
            </a:r>
            <a:r>
              <a:rPr lang="es-ES" sz="2800" dirty="0"/>
              <a:t>CT fuera de servicio.</a:t>
            </a:r>
          </a:p>
        </p:txBody>
      </p:sp>
    </p:spTree>
    <p:extLst>
      <p:ext uri="{BB962C8B-B14F-4D97-AF65-F5344CB8AC3E}">
        <p14:creationId xmlns:p14="http://schemas.microsoft.com/office/powerpoint/2010/main" val="29931800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590430" y="476414"/>
            <a:ext cx="9139724" cy="16712267"/>
          </a:xfrm>
          <a:prstGeom prst="rect">
            <a:avLst/>
          </a:prstGeom>
        </p:spPr>
        <p:txBody>
          <a:bodyPr wrap="square">
            <a:spAutoFit/>
          </a:bodyPr>
          <a:lstStyle/>
          <a:p>
            <a:pPr algn="just"/>
            <a:r>
              <a:rPr lang="es-ES" sz="3600" b="1" dirty="0"/>
              <a:t>Subcapítulo </a:t>
            </a:r>
            <a:r>
              <a:rPr lang="es-ES" sz="3600" b="1" dirty="0" smtClean="0"/>
              <a:t>20.7 Pruebas y puesta en marcha de relés de Sincronización</a:t>
            </a:r>
            <a:endParaRPr lang="es-ES" sz="3600" b="1" dirty="0"/>
          </a:p>
          <a:p>
            <a:pPr algn="just"/>
            <a:r>
              <a:rPr lang="es-ES" sz="2800" b="1" dirty="0" smtClean="0"/>
              <a:t>20.7.1 INTRODUCCIÓN</a:t>
            </a:r>
          </a:p>
          <a:p>
            <a:pPr algn="just"/>
            <a:endParaRPr lang="es-ES" sz="2800" dirty="0"/>
          </a:p>
          <a:p>
            <a:pPr algn="just"/>
            <a:r>
              <a:rPr lang="es-ES" sz="2800" dirty="0"/>
              <a:t>Cuando hay dos partes de una red de u </a:t>
            </a:r>
            <a:r>
              <a:rPr lang="es-ES" sz="2800" dirty="0" smtClean="0"/>
              <a:t>n sistema de potencia</a:t>
            </a:r>
            <a:r>
              <a:rPr lang="es-ES" sz="2800" dirty="0"/>
              <a:t>, cada una tiene una generación separada para </a:t>
            </a:r>
            <a:r>
              <a:rPr lang="es-ES" sz="2800" dirty="0" smtClean="0"/>
              <a:t>conectarse </a:t>
            </a:r>
            <a:r>
              <a:rPr lang="es-ES" sz="2800" dirty="0"/>
              <a:t>entre sí. Esta </a:t>
            </a:r>
            <a:r>
              <a:rPr lang="es-ES" sz="2800" dirty="0" smtClean="0"/>
              <a:t>conexión debe evitar cualquier daño </a:t>
            </a:r>
            <a:r>
              <a:rPr lang="es-ES" sz="2800" dirty="0"/>
              <a:t>a los componentes del sistema de potencia o cargas de </a:t>
            </a:r>
            <a:r>
              <a:rPr lang="es-ES" sz="2800" dirty="0" smtClean="0"/>
              <a:t>choque</a:t>
            </a:r>
            <a:r>
              <a:rPr lang="es-ES" sz="2800" dirty="0"/>
              <a:t>.</a:t>
            </a:r>
          </a:p>
          <a:p>
            <a:pPr algn="just"/>
            <a:r>
              <a:rPr lang="es-ES" sz="2800" dirty="0"/>
              <a:t>La tensión, el ángulo de fase S la diferencia de frecuencia </a:t>
            </a:r>
            <a:r>
              <a:rPr lang="es-ES" sz="2800" dirty="0" smtClean="0"/>
              <a:t>entre </a:t>
            </a:r>
            <a:r>
              <a:rPr lang="es-ES" sz="2800" dirty="0"/>
              <a:t>los dos sistemas </a:t>
            </a:r>
            <a:r>
              <a:rPr lang="es-ES" sz="2800" dirty="0" smtClean="0"/>
              <a:t>conectados deben </a:t>
            </a:r>
            <a:r>
              <a:rPr lang="es-ES" sz="2800" dirty="0"/>
              <a:t>estar dentro de </a:t>
            </a:r>
            <a:r>
              <a:rPr lang="es-ES" sz="2800" dirty="0" smtClean="0"/>
              <a:t>límites </a:t>
            </a:r>
            <a:r>
              <a:rPr lang="es-ES" sz="2800" dirty="0"/>
              <a:t>aceptables. Hay dos métodos para sincronizar:</a:t>
            </a:r>
          </a:p>
          <a:p>
            <a:pPr algn="just"/>
            <a:r>
              <a:rPr lang="es-ES" sz="2800" b="1" dirty="0"/>
              <a:t>1. Comprobar la sincronización</a:t>
            </a:r>
          </a:p>
          <a:p>
            <a:pPr algn="just"/>
            <a:r>
              <a:rPr lang="es-ES" sz="2800" dirty="0"/>
              <a:t>Cuando los dos sistemas están atados por un interruptor </a:t>
            </a:r>
            <a:r>
              <a:rPr lang="es-ES" sz="2800" dirty="0" smtClean="0"/>
              <a:t>abierto</a:t>
            </a:r>
            <a:r>
              <a:rPr lang="es-ES" sz="2800" dirty="0"/>
              <a:t>, las dos frecuencias serán diferentes y la </a:t>
            </a:r>
            <a:r>
              <a:rPr lang="es-ES" sz="2800" dirty="0" smtClean="0"/>
              <a:t>diferencia del ángulo de fase aumentará </a:t>
            </a:r>
            <a:r>
              <a:rPr lang="es-ES" sz="2800" dirty="0"/>
              <a:t>(deslizamiento </a:t>
            </a:r>
            <a:r>
              <a:rPr lang="es-ES" sz="2800" dirty="0" smtClean="0"/>
              <a:t>lento</a:t>
            </a:r>
            <a:r>
              <a:rPr lang="es-ES" sz="2800" dirty="0"/>
              <a:t>).</a:t>
            </a:r>
          </a:p>
          <a:p>
            <a:pPr algn="just"/>
            <a:r>
              <a:rPr lang="es-ES" sz="2800" b="1" dirty="0"/>
              <a:t>2. Sincronización del sistema</a:t>
            </a:r>
          </a:p>
          <a:p>
            <a:pPr algn="just"/>
            <a:r>
              <a:rPr lang="es-ES" sz="2800" dirty="0"/>
              <a:t>Cuando </a:t>
            </a:r>
            <a:r>
              <a:rPr lang="es-ES" sz="2800" dirty="0" smtClean="0"/>
              <a:t>los dos sistemas son </a:t>
            </a:r>
            <a:r>
              <a:rPr lang="es-ES" sz="2800" dirty="0"/>
              <a:t>asincrónicos, como </a:t>
            </a:r>
            <a:r>
              <a:rPr lang="es-ES" sz="2800" dirty="0" smtClean="0"/>
              <a:t>islas de dos generaciones, la tasa de deslizamiento entre las dos frecuencias será alta. Luego se aplican los límites de sincronización del sistema. En este caso, el límite del ángulo </a:t>
            </a:r>
            <a:r>
              <a:rPr lang="es-ES" sz="2800" dirty="0"/>
              <a:t>de fase </a:t>
            </a:r>
            <a:r>
              <a:rPr lang="es-ES" sz="2800" dirty="0" smtClean="0"/>
              <a:t>será estrecho y se permitirá el cierre del CB </a:t>
            </a:r>
            <a:r>
              <a:rPr lang="es-ES" sz="2800" dirty="0"/>
              <a:t>cuando la diferencia del ángulo de fase disminuya. </a:t>
            </a:r>
          </a:p>
          <a:p>
            <a:pPr algn="just"/>
            <a:r>
              <a:rPr lang="es-ES" sz="2800" dirty="0" smtClean="0"/>
              <a:t>Referirse a Figura 20.7.1 para comprobar la sincronización </a:t>
            </a:r>
            <a:r>
              <a:rPr lang="es-ES" sz="2800" dirty="0"/>
              <a:t>y el funcionamiento de </a:t>
            </a:r>
            <a:r>
              <a:rPr lang="es-ES" sz="2800" dirty="0" smtClean="0"/>
              <a:t>la comprobación del </a:t>
            </a:r>
            <a:r>
              <a:rPr lang="es-ES" sz="2800" dirty="0"/>
              <a:t>sistema.</a:t>
            </a:r>
          </a:p>
          <a:p>
            <a:pPr algn="just"/>
            <a:r>
              <a:rPr lang="es-ES" sz="2800" dirty="0"/>
              <a:t>Verificar los límites de sincronización: </a:t>
            </a:r>
          </a:p>
          <a:p>
            <a:pPr algn="just"/>
            <a:r>
              <a:rPr lang="es-ES" sz="2800" b="1" dirty="0"/>
              <a:t>ΔF = 50 </a:t>
            </a:r>
            <a:r>
              <a:rPr lang="es-ES" sz="2800" b="1" dirty="0" err="1"/>
              <a:t>mHz</a:t>
            </a:r>
            <a:endParaRPr lang="es-ES" sz="2800" b="1" dirty="0"/>
          </a:p>
          <a:p>
            <a:pPr algn="just"/>
            <a:r>
              <a:rPr lang="es-ES" sz="2800" b="1" smtClean="0"/>
              <a:t>ɸ=35 </a:t>
            </a:r>
            <a:r>
              <a:rPr lang="es-ES" sz="2800" b="1" smtClean="0">
                <a:sym typeface="Wingdings" panose="05000000000000000000" pitchFamily="2" charset="2"/>
              </a:rPr>
              <a:t></a:t>
            </a:r>
            <a:r>
              <a:rPr lang="es-ES" sz="2800" b="1" smtClean="0"/>
              <a:t> </a:t>
            </a:r>
            <a:r>
              <a:rPr lang="es-ES" sz="2800" b="1" dirty="0" smtClean="0"/>
              <a:t>60 grados</a:t>
            </a:r>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a:p>
        </p:txBody>
      </p:sp>
      <p:pic>
        <p:nvPicPr>
          <p:cNvPr id="2" name="Imagen 1"/>
          <p:cNvPicPr>
            <a:picLocks noChangeAspect="1"/>
          </p:cNvPicPr>
          <p:nvPr/>
        </p:nvPicPr>
        <p:blipFill>
          <a:blip r:embed="rId2"/>
          <a:stretch>
            <a:fillRect/>
          </a:stretch>
        </p:blipFill>
        <p:spPr>
          <a:xfrm>
            <a:off x="10292862" y="773724"/>
            <a:ext cx="13340861" cy="11488614"/>
          </a:xfrm>
          <a:prstGeom prst="rect">
            <a:avLst/>
          </a:prstGeom>
        </p:spPr>
      </p:pic>
      <p:sp>
        <p:nvSpPr>
          <p:cNvPr id="4" name="Rectángulo 3"/>
          <p:cNvSpPr/>
          <p:nvPr/>
        </p:nvSpPr>
        <p:spPr>
          <a:xfrm>
            <a:off x="11830049" y="12557482"/>
            <a:ext cx="12074525" cy="954107"/>
          </a:xfrm>
          <a:prstGeom prst="rect">
            <a:avLst/>
          </a:prstGeom>
        </p:spPr>
        <p:txBody>
          <a:bodyPr>
            <a:spAutoFit/>
          </a:bodyPr>
          <a:lstStyle/>
          <a:p>
            <a:pPr algn="ctr"/>
            <a:r>
              <a:rPr lang="es-ES" sz="2800" b="1" dirty="0" smtClean="0"/>
              <a:t>FIGURA </a:t>
            </a:r>
            <a:r>
              <a:rPr lang="es-ES" sz="2800" b="1" dirty="0"/>
              <a:t>20.7.1 Comprobación de las operaciones de verificación del sistema y sincronización.</a:t>
            </a:r>
          </a:p>
        </p:txBody>
      </p:sp>
    </p:spTree>
    <p:extLst>
      <p:ext uri="{BB962C8B-B14F-4D97-AF65-F5344CB8AC3E}">
        <p14:creationId xmlns:p14="http://schemas.microsoft.com/office/powerpoint/2010/main" val="16787595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590429" y="476414"/>
            <a:ext cx="23117907" cy="13018949"/>
          </a:xfrm>
          <a:prstGeom prst="rect">
            <a:avLst/>
          </a:prstGeom>
        </p:spPr>
        <p:txBody>
          <a:bodyPr wrap="square">
            <a:spAutoFit/>
          </a:bodyPr>
          <a:lstStyle/>
          <a:p>
            <a:pPr algn="just"/>
            <a:r>
              <a:rPr lang="es-ES" sz="2800" dirty="0" smtClean="0"/>
              <a:t>Límites </a:t>
            </a:r>
            <a:r>
              <a:rPr lang="es-ES" sz="2800" dirty="0"/>
              <a:t>de sincronización del sistema:</a:t>
            </a:r>
          </a:p>
          <a:p>
            <a:pPr algn="just"/>
            <a:r>
              <a:rPr lang="es-ES" sz="2800" dirty="0"/>
              <a:t>ΔF=125 </a:t>
            </a:r>
            <a:r>
              <a:rPr lang="es-ES" sz="2800" dirty="0" err="1"/>
              <a:t>mHz</a:t>
            </a:r>
            <a:endParaRPr lang="es-ES" sz="2800" dirty="0"/>
          </a:p>
          <a:p>
            <a:pPr algn="just"/>
            <a:r>
              <a:rPr lang="es-ES" sz="2800" dirty="0"/>
              <a:t>ɸ = 10 grados</a:t>
            </a:r>
          </a:p>
          <a:p>
            <a:pPr algn="just"/>
            <a:r>
              <a:rPr lang="es-ES" sz="2800" dirty="0"/>
              <a:t>Cuando </a:t>
            </a:r>
            <a:r>
              <a:rPr lang="es-ES" sz="2800" dirty="0" smtClean="0"/>
              <a:t>los dos </a:t>
            </a:r>
            <a:r>
              <a:rPr lang="es-ES" sz="2800" dirty="0"/>
              <a:t>sistemas están conectados fuera del límite </a:t>
            </a:r>
            <a:r>
              <a:rPr lang="es-ES" sz="2800" dirty="0" smtClean="0"/>
              <a:t>permitido</a:t>
            </a:r>
            <a:r>
              <a:rPr lang="es-ES" sz="2800" dirty="0"/>
              <a:t>, puede suceder lo siguiente:</a:t>
            </a:r>
          </a:p>
          <a:p>
            <a:pPr marL="1366068" lvl="1" indent="-457200" algn="just">
              <a:buFont typeface="Wingdings" panose="05000000000000000000" pitchFamily="2" charset="2"/>
              <a:buChar char="q"/>
            </a:pPr>
            <a:r>
              <a:rPr lang="es-ES" sz="2800" b="1" dirty="0" smtClean="0"/>
              <a:t>Vibración </a:t>
            </a:r>
            <a:r>
              <a:rPr lang="es-ES" sz="2800" b="1" dirty="0"/>
              <a:t>para unidades generadoras;</a:t>
            </a:r>
          </a:p>
          <a:p>
            <a:pPr marL="1366068" lvl="1" indent="-457200" algn="just">
              <a:buFont typeface="Wingdings" panose="05000000000000000000" pitchFamily="2" charset="2"/>
              <a:buChar char="q"/>
            </a:pPr>
            <a:r>
              <a:rPr lang="es-ES" sz="2800" b="1" dirty="0" smtClean="0"/>
              <a:t>Carga </a:t>
            </a:r>
            <a:r>
              <a:rPr lang="es-ES" sz="2800" b="1" dirty="0"/>
              <a:t>repentina para estaciones </a:t>
            </a:r>
            <a:r>
              <a:rPr lang="es-ES" sz="2800" b="1" dirty="0" smtClean="0"/>
              <a:t>generadoras cercanas</a:t>
            </a:r>
            <a:r>
              <a:rPr lang="es-ES" sz="2800" b="1" dirty="0"/>
              <a:t>;</a:t>
            </a:r>
          </a:p>
          <a:p>
            <a:pPr marL="1366068" lvl="1" indent="-457200" algn="just">
              <a:buFont typeface="Wingdings" panose="05000000000000000000" pitchFamily="2" charset="2"/>
              <a:buChar char="q"/>
            </a:pPr>
            <a:r>
              <a:rPr lang="es-ES" sz="2800" b="1" dirty="0" smtClean="0"/>
              <a:t>Un </a:t>
            </a:r>
            <a:r>
              <a:rPr lang="es-ES" sz="2800" b="1" dirty="0"/>
              <a:t>cambio </a:t>
            </a:r>
            <a:r>
              <a:rPr lang="es-ES" sz="2800" b="1" dirty="0" smtClean="0"/>
              <a:t>repentino en </a:t>
            </a:r>
            <a:r>
              <a:rPr lang="es-ES" sz="2800" b="1" dirty="0"/>
              <a:t>la impedancia de la línea de </a:t>
            </a:r>
            <a:r>
              <a:rPr lang="es-ES" sz="2800" b="1" dirty="0" smtClean="0"/>
              <a:t>transmisión </a:t>
            </a:r>
            <a:r>
              <a:rPr lang="es-ES" sz="2800" b="1" dirty="0"/>
              <a:t>del sistema eléctrico;</a:t>
            </a:r>
          </a:p>
          <a:p>
            <a:pPr marL="1366068" lvl="1" indent="-457200" algn="just">
              <a:buFont typeface="Wingdings" panose="05000000000000000000" pitchFamily="2" charset="2"/>
              <a:buChar char="q"/>
            </a:pPr>
            <a:r>
              <a:rPr lang="es-ES" sz="2800" b="1" dirty="0" smtClean="0"/>
              <a:t>Tensión viva: el límite de tensión al </a:t>
            </a:r>
            <a:r>
              <a:rPr lang="es-ES" sz="2800" b="1" dirty="0"/>
              <a:t>que se puede </a:t>
            </a:r>
            <a:r>
              <a:rPr lang="es-ES" sz="2800" b="1" dirty="0" smtClean="0"/>
              <a:t>considerar </a:t>
            </a:r>
            <a:r>
              <a:rPr lang="es-ES" sz="2800" b="1" dirty="0"/>
              <a:t>que la línea está activada (energizada);</a:t>
            </a:r>
          </a:p>
          <a:p>
            <a:pPr marL="1366068" lvl="1" indent="-457200" algn="just">
              <a:buFont typeface="Wingdings" panose="05000000000000000000" pitchFamily="2" charset="2"/>
              <a:buChar char="q"/>
            </a:pPr>
            <a:r>
              <a:rPr lang="es-ES" sz="2800" b="1" dirty="0" smtClean="0"/>
              <a:t>Tensión </a:t>
            </a:r>
            <a:r>
              <a:rPr lang="es-ES" sz="2800" b="1" dirty="0"/>
              <a:t>muerta: el </a:t>
            </a:r>
            <a:r>
              <a:rPr lang="es-ES" sz="2800" b="1" dirty="0" smtClean="0"/>
              <a:t>límite de </a:t>
            </a:r>
            <a:r>
              <a:rPr lang="es-ES" sz="2800" b="1" dirty="0"/>
              <a:t>tensión al </a:t>
            </a:r>
            <a:r>
              <a:rPr lang="es-ES" sz="2800" b="1" dirty="0" smtClean="0"/>
              <a:t>que se </a:t>
            </a:r>
            <a:r>
              <a:rPr lang="es-ES" sz="2800" b="1" dirty="0"/>
              <a:t>puede </a:t>
            </a:r>
            <a:r>
              <a:rPr lang="es-ES" sz="2800" b="1" dirty="0" smtClean="0"/>
              <a:t>considerar </a:t>
            </a:r>
            <a:r>
              <a:rPr lang="es-ES" sz="2800" b="1" dirty="0"/>
              <a:t>que la línea está deshabilitada.</a:t>
            </a:r>
          </a:p>
          <a:p>
            <a:pPr marL="1366068" lvl="1" indent="-457200" algn="just">
              <a:buFont typeface="Wingdings" panose="05000000000000000000" pitchFamily="2" charset="2"/>
              <a:buChar char="q"/>
            </a:pPr>
            <a:r>
              <a:rPr lang="es-ES" sz="2800" b="1" dirty="0" smtClean="0"/>
              <a:t>La </a:t>
            </a:r>
            <a:r>
              <a:rPr lang="es-ES" sz="2800" b="1" dirty="0"/>
              <a:t>sincronización del sistema a veces se denomina </a:t>
            </a:r>
            <a:r>
              <a:rPr lang="es-ES" sz="2800" b="1" dirty="0" smtClean="0"/>
              <a:t>sincronización </a:t>
            </a:r>
            <a:r>
              <a:rPr lang="es-ES" sz="2800" b="1" dirty="0"/>
              <a:t>automática</a:t>
            </a:r>
            <a:r>
              <a:rPr lang="es-ES" sz="2800" b="1" dirty="0" smtClean="0"/>
              <a:t>.</a:t>
            </a:r>
          </a:p>
          <a:p>
            <a:pPr algn="just"/>
            <a:endParaRPr lang="es-ES" sz="2800" dirty="0"/>
          </a:p>
          <a:p>
            <a:pPr algn="just"/>
            <a:r>
              <a:rPr lang="es-ES" sz="2800" dirty="0" smtClean="0"/>
              <a:t>Los </a:t>
            </a:r>
            <a:r>
              <a:rPr lang="es-ES" sz="2800" dirty="0"/>
              <a:t>sistemas viejos aplicaban sincronización manual </a:t>
            </a:r>
            <a:r>
              <a:rPr lang="es-ES" sz="2800" dirty="0" smtClean="0"/>
              <a:t>por </a:t>
            </a:r>
            <a:r>
              <a:rPr lang="es-ES" sz="2800" dirty="0" err="1" smtClean="0"/>
              <a:t>sincronoscopio</a:t>
            </a:r>
            <a:r>
              <a:rPr lang="es-ES" sz="2800" dirty="0" smtClean="0"/>
              <a:t> </a:t>
            </a:r>
            <a:r>
              <a:rPr lang="es-ES" sz="2800" dirty="0"/>
              <a:t>o </a:t>
            </a:r>
            <a:r>
              <a:rPr lang="es-ES" sz="2800" dirty="0" smtClean="0"/>
              <a:t>método de lámparas, pero los </a:t>
            </a:r>
            <a:r>
              <a:rPr lang="es-ES" sz="2800" dirty="0"/>
              <a:t>nuevos </a:t>
            </a:r>
            <a:r>
              <a:rPr lang="es-ES" sz="2800" dirty="0" smtClean="0"/>
              <a:t>aplican relés </a:t>
            </a:r>
            <a:r>
              <a:rPr lang="es-ES" sz="2800" dirty="0"/>
              <a:t>de sincronización digitales modernos para la </a:t>
            </a:r>
            <a:r>
              <a:rPr lang="es-ES" sz="2800" dirty="0" smtClean="0"/>
              <a:t>operación </a:t>
            </a:r>
            <a:r>
              <a:rPr lang="es-ES" sz="2800" dirty="0"/>
              <a:t>de sincronización </a:t>
            </a:r>
            <a:r>
              <a:rPr lang="es-ES" sz="2800" dirty="0" smtClean="0"/>
              <a:t>automática de un CB entre las dos </a:t>
            </a:r>
            <a:r>
              <a:rPr lang="es-ES" sz="2800" dirty="0"/>
              <a:t>partes o sistemas eléctricos</a:t>
            </a:r>
            <a:r>
              <a:rPr lang="es-ES" sz="2800" dirty="0" smtClean="0"/>
              <a:t>.</a:t>
            </a:r>
          </a:p>
          <a:p>
            <a:pPr algn="just"/>
            <a:endParaRPr lang="es-ES" sz="2800" dirty="0"/>
          </a:p>
          <a:p>
            <a:pPr algn="just"/>
            <a:r>
              <a:rPr lang="es-ES" sz="2800" b="1" dirty="0" smtClean="0"/>
              <a:t>20.7.2 PRUEBA </a:t>
            </a:r>
            <a:r>
              <a:rPr lang="es-ES" sz="2800" b="1" dirty="0"/>
              <a:t>DE RELÉ DE </a:t>
            </a:r>
            <a:r>
              <a:rPr lang="es-ES" sz="2800" b="1" dirty="0" smtClean="0"/>
              <a:t>SINCRONIZACIÓN</a:t>
            </a:r>
          </a:p>
          <a:p>
            <a:pPr algn="just"/>
            <a:endParaRPr lang="es-ES" sz="2800" dirty="0"/>
          </a:p>
          <a:p>
            <a:pPr algn="just"/>
            <a:r>
              <a:rPr lang="es-ES" sz="2800" dirty="0"/>
              <a:t>Una conexión de relé </a:t>
            </a:r>
            <a:r>
              <a:rPr lang="es-ES" sz="2800" dirty="0" smtClean="0"/>
              <a:t>se muestra en </a:t>
            </a:r>
            <a:r>
              <a:rPr lang="es-ES" sz="2800" dirty="0"/>
              <a:t>la </a:t>
            </a:r>
            <a:r>
              <a:rPr lang="es-ES" sz="2800" dirty="0" smtClean="0"/>
              <a:t>Figura 20.7.2</a:t>
            </a:r>
            <a:r>
              <a:rPr lang="es-ES" sz="2800" dirty="0"/>
              <a:t>, dónde: </a:t>
            </a:r>
          </a:p>
          <a:p>
            <a:pPr lvl="1" algn="just"/>
            <a:r>
              <a:rPr lang="es-ES" sz="2800" b="1" dirty="0"/>
              <a:t>V1 = tensión de funcionamiento;</a:t>
            </a:r>
          </a:p>
          <a:p>
            <a:pPr lvl="1" algn="just"/>
            <a:r>
              <a:rPr lang="es-ES" sz="2800" b="1" dirty="0"/>
              <a:t>V2 = tensión de entrada. </a:t>
            </a:r>
          </a:p>
          <a:p>
            <a:pPr algn="just"/>
            <a:r>
              <a:rPr lang="es-ES" sz="2800" dirty="0"/>
              <a:t>Los ajustes son:</a:t>
            </a:r>
          </a:p>
          <a:p>
            <a:pPr lvl="1" algn="just"/>
            <a:r>
              <a:rPr lang="es-ES" sz="2800" b="1" dirty="0"/>
              <a:t>ΔF=20 </a:t>
            </a:r>
            <a:r>
              <a:rPr lang="es-ES" sz="2800" b="1" dirty="0" err="1"/>
              <a:t>mHZ</a:t>
            </a:r>
            <a:r>
              <a:rPr lang="es-ES" sz="2800" b="1" dirty="0"/>
              <a:t> </a:t>
            </a:r>
            <a:endParaRPr lang="es-ES" sz="2800" b="1" dirty="0" smtClean="0"/>
          </a:p>
          <a:p>
            <a:pPr lvl="1" algn="just"/>
            <a:r>
              <a:rPr lang="es-ES" sz="2800" b="1" dirty="0" err="1" smtClean="0"/>
              <a:t>Δɸ</a:t>
            </a:r>
            <a:r>
              <a:rPr lang="es-ES" sz="2800" b="1" dirty="0" smtClean="0"/>
              <a:t>=30 </a:t>
            </a:r>
            <a:r>
              <a:rPr lang="es-ES" sz="2800" b="1" dirty="0"/>
              <a:t>grados</a:t>
            </a:r>
          </a:p>
          <a:p>
            <a:pPr lvl="1" algn="just"/>
            <a:r>
              <a:rPr lang="es-ES" sz="2800" b="1" dirty="0"/>
              <a:t>ΔV=10% de la tensión de bloqueo=45% </a:t>
            </a:r>
            <a:r>
              <a:rPr lang="es-ES" sz="2800" b="1" dirty="0" err="1"/>
              <a:t>Vn</a:t>
            </a:r>
            <a:r>
              <a:rPr lang="es-ES" sz="2800" b="1" dirty="0"/>
              <a:t> </a:t>
            </a:r>
          </a:p>
          <a:p>
            <a:pPr lvl="1" algn="just"/>
            <a:r>
              <a:rPr lang="es-ES" sz="2800" b="1" dirty="0"/>
              <a:t>Línea viva = 55% </a:t>
            </a:r>
            <a:r>
              <a:rPr lang="es-ES" sz="2800" b="1" dirty="0" err="1"/>
              <a:t>Vn</a:t>
            </a:r>
            <a:r>
              <a:rPr lang="es-ES" sz="2800" b="1" dirty="0"/>
              <a:t> </a:t>
            </a:r>
            <a:endParaRPr lang="es-ES" sz="2800" b="1" dirty="0" smtClean="0"/>
          </a:p>
          <a:p>
            <a:pPr lvl="1" algn="just"/>
            <a:r>
              <a:rPr lang="es-ES" sz="2800" b="1" dirty="0" err="1" smtClean="0"/>
              <a:t>Linea</a:t>
            </a:r>
            <a:r>
              <a:rPr lang="es-ES" sz="2800" b="1" dirty="0" smtClean="0"/>
              <a:t> </a:t>
            </a:r>
            <a:r>
              <a:rPr lang="es-ES" sz="2800" b="1" dirty="0"/>
              <a:t>muerta = 25% </a:t>
            </a:r>
            <a:r>
              <a:rPr lang="es-ES" sz="2800" b="1" dirty="0" err="1"/>
              <a:t>Vn</a:t>
            </a:r>
            <a:r>
              <a:rPr lang="es-ES" sz="2800" b="1" dirty="0"/>
              <a:t> </a:t>
            </a:r>
          </a:p>
          <a:p>
            <a:pPr lvl="1" algn="just"/>
            <a:r>
              <a:rPr lang="es-ES" sz="2800" b="1" dirty="0"/>
              <a:t>Barra </a:t>
            </a:r>
            <a:r>
              <a:rPr lang="es-ES" sz="2800" b="1" dirty="0" smtClean="0"/>
              <a:t>viva </a:t>
            </a:r>
            <a:r>
              <a:rPr lang="es-ES" sz="2800" b="1" dirty="0"/>
              <a:t>= 55% </a:t>
            </a:r>
            <a:r>
              <a:rPr lang="es-ES" sz="2800" b="1" dirty="0" err="1"/>
              <a:t>Vn</a:t>
            </a:r>
            <a:r>
              <a:rPr lang="es-ES" sz="2800" b="1" dirty="0"/>
              <a:t> </a:t>
            </a:r>
            <a:endParaRPr lang="es-ES" sz="2800" b="1" dirty="0" smtClean="0"/>
          </a:p>
          <a:p>
            <a:pPr lvl="1" algn="just"/>
            <a:r>
              <a:rPr lang="es-ES" sz="2800" b="1" dirty="0" smtClean="0"/>
              <a:t>Barra muerta </a:t>
            </a:r>
            <a:r>
              <a:rPr lang="es-ES" sz="2800" b="1" dirty="0"/>
              <a:t>= 25% </a:t>
            </a:r>
            <a:r>
              <a:rPr lang="es-ES" sz="2800" b="1" dirty="0" err="1" smtClean="0"/>
              <a:t>Vn</a:t>
            </a:r>
            <a:endParaRPr lang="es-ES" sz="2800" b="1" dirty="0" smtClean="0"/>
          </a:p>
          <a:p>
            <a:pPr algn="just"/>
            <a:endParaRPr lang="es-ES" sz="2800" dirty="0"/>
          </a:p>
          <a:p>
            <a:pPr algn="just"/>
            <a:r>
              <a:rPr lang="es-ES" sz="2800" dirty="0"/>
              <a:t>Conectar </a:t>
            </a:r>
            <a:r>
              <a:rPr lang="es-ES" sz="2800" dirty="0" smtClean="0"/>
              <a:t>el circuito como se </a:t>
            </a:r>
            <a:r>
              <a:rPr lang="es-ES" sz="2800" dirty="0"/>
              <a:t>muestra en la Figura 20.7.2 </a:t>
            </a:r>
            <a:endParaRPr lang="es-ES" sz="2800" dirty="0" smtClean="0"/>
          </a:p>
          <a:p>
            <a:pPr algn="just"/>
            <a:r>
              <a:rPr lang="es-ES" sz="2800" dirty="0" smtClean="0"/>
              <a:t>luego realizar </a:t>
            </a:r>
            <a:r>
              <a:rPr lang="es-ES" sz="2800" dirty="0"/>
              <a:t>las siguientes pruebas</a:t>
            </a:r>
            <a:r>
              <a:rPr lang="es-ES" sz="2800" dirty="0" smtClean="0"/>
              <a:t>.</a:t>
            </a:r>
            <a:endParaRPr lang="es-ES" sz="2800" dirty="0"/>
          </a:p>
        </p:txBody>
      </p:sp>
      <p:sp>
        <p:nvSpPr>
          <p:cNvPr id="2" name="Rectángulo 1"/>
          <p:cNvSpPr/>
          <p:nvPr/>
        </p:nvSpPr>
        <p:spPr>
          <a:xfrm>
            <a:off x="12879955" y="12802865"/>
            <a:ext cx="8661730" cy="523220"/>
          </a:xfrm>
          <a:prstGeom prst="rect">
            <a:avLst/>
          </a:prstGeom>
        </p:spPr>
        <p:txBody>
          <a:bodyPr wrap="none">
            <a:spAutoFit/>
          </a:bodyPr>
          <a:lstStyle/>
          <a:p>
            <a:pPr algn="just"/>
            <a:r>
              <a:rPr lang="es-ES" sz="2800" b="1" dirty="0"/>
              <a:t>FIGURA 20.7.2 Conexiones de prueba de relés síncronos. </a:t>
            </a:r>
          </a:p>
        </p:txBody>
      </p:sp>
      <p:pic>
        <p:nvPicPr>
          <p:cNvPr id="4" name="Imagen 3"/>
          <p:cNvPicPr>
            <a:picLocks noChangeAspect="1"/>
          </p:cNvPicPr>
          <p:nvPr/>
        </p:nvPicPr>
        <p:blipFill>
          <a:blip r:embed="rId2"/>
          <a:stretch>
            <a:fillRect/>
          </a:stretch>
        </p:blipFill>
        <p:spPr>
          <a:xfrm>
            <a:off x="12533312" y="6213231"/>
            <a:ext cx="9355015" cy="6402065"/>
          </a:xfrm>
          <a:prstGeom prst="rect">
            <a:avLst/>
          </a:prstGeom>
        </p:spPr>
      </p:pic>
    </p:spTree>
    <p:extLst>
      <p:ext uri="{BB962C8B-B14F-4D97-AF65-F5344CB8AC3E}">
        <p14:creationId xmlns:p14="http://schemas.microsoft.com/office/powerpoint/2010/main" val="290086064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590429" y="476414"/>
            <a:ext cx="23117907" cy="10864513"/>
          </a:xfrm>
          <a:prstGeom prst="rect">
            <a:avLst/>
          </a:prstGeom>
        </p:spPr>
        <p:txBody>
          <a:bodyPr wrap="square">
            <a:spAutoFit/>
          </a:bodyPr>
          <a:lstStyle/>
          <a:p>
            <a:pPr algn="just"/>
            <a:r>
              <a:rPr lang="es-ES" sz="2800" b="1" dirty="0" smtClean="0"/>
              <a:t>1</a:t>
            </a:r>
            <a:r>
              <a:rPr lang="es-ES" sz="2800" b="1" dirty="0"/>
              <a:t>. Prueba de pickup de tensión del diferencial</a:t>
            </a:r>
          </a:p>
          <a:p>
            <a:pPr algn="just"/>
            <a:r>
              <a:rPr lang="es-ES" sz="2800" dirty="0"/>
              <a:t>V como tensión </a:t>
            </a:r>
            <a:r>
              <a:rPr lang="es-ES" sz="2800" dirty="0" smtClean="0"/>
              <a:t>de funcionamiento con un </a:t>
            </a:r>
            <a:r>
              <a:rPr lang="es-ES" sz="2800" dirty="0"/>
              <a:t>ángulo fijo </a:t>
            </a:r>
            <a:r>
              <a:rPr lang="es-ES" sz="2800" dirty="0" smtClean="0"/>
              <a:t>de = 5 grados </a:t>
            </a:r>
            <a:r>
              <a:rPr lang="es-ES" sz="2800" dirty="0"/>
              <a:t>entre </a:t>
            </a:r>
            <a:r>
              <a:rPr lang="es-ES" sz="2800" dirty="0" smtClean="0"/>
              <a:t>las </a:t>
            </a:r>
            <a:r>
              <a:rPr lang="es-ES" sz="2800" dirty="0"/>
              <a:t>dos tensiones. Luego Inyectar la tensión entrante con el </a:t>
            </a:r>
            <a:r>
              <a:rPr lang="es-ES" sz="2800" dirty="0" smtClean="0"/>
              <a:t>relé </a:t>
            </a:r>
            <a:r>
              <a:rPr lang="es-ES" sz="2800" dirty="0"/>
              <a:t>configurado para ΔV55% y Verificar el valor de </a:t>
            </a:r>
            <a:r>
              <a:rPr lang="es-ES" sz="2800" dirty="0" smtClean="0"/>
              <a:t>activación </a:t>
            </a:r>
            <a:r>
              <a:rPr lang="es-ES" sz="2800" dirty="0"/>
              <a:t>para la tensión de funcionamiento y el valor de </a:t>
            </a:r>
            <a:r>
              <a:rPr lang="es-ES" sz="2800" dirty="0" smtClean="0"/>
              <a:t>activación </a:t>
            </a:r>
            <a:r>
              <a:rPr lang="es-ES" sz="2800" dirty="0"/>
              <a:t>de la tensión de entrada. </a:t>
            </a:r>
            <a:r>
              <a:rPr lang="es-ES" sz="2800" dirty="0" smtClean="0"/>
              <a:t>Repetir los </a:t>
            </a:r>
            <a:r>
              <a:rPr lang="es-ES" sz="2800" dirty="0" err="1" smtClean="0"/>
              <a:t>últimosInyectar</a:t>
            </a:r>
            <a:r>
              <a:rPr lang="es-ES" sz="2800" dirty="0" smtClean="0"/>
              <a:t> </a:t>
            </a:r>
            <a:r>
              <a:rPr lang="es-ES" sz="2800" dirty="0"/>
              <a:t>una tensión fijo </a:t>
            </a:r>
            <a:r>
              <a:rPr lang="es-ES" sz="2800" dirty="0" smtClean="0"/>
              <a:t>de pasos </a:t>
            </a:r>
            <a:r>
              <a:rPr lang="es-ES" sz="2800" dirty="0"/>
              <a:t>para ΔV=7.5% y ΔV=10% y completar la Tabla </a:t>
            </a:r>
            <a:r>
              <a:rPr lang="es-ES" sz="2800" dirty="0" smtClean="0"/>
              <a:t>20.7.1. </a:t>
            </a:r>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r>
              <a:rPr lang="es-ES" sz="2800" b="1" dirty="0" smtClean="0"/>
              <a:t>2. Prueba </a:t>
            </a:r>
            <a:r>
              <a:rPr lang="es-ES" sz="2800" b="1" dirty="0"/>
              <a:t>de pickup angular del </a:t>
            </a:r>
            <a:r>
              <a:rPr lang="es-ES" sz="2800" b="1" dirty="0" smtClean="0"/>
              <a:t>diferencial</a:t>
            </a:r>
          </a:p>
          <a:p>
            <a:pPr algn="just"/>
            <a:endParaRPr lang="es-ES" sz="2800" dirty="0"/>
          </a:p>
          <a:p>
            <a:pPr algn="just"/>
            <a:r>
              <a:rPr lang="es-ES" sz="2800" dirty="0" smtClean="0"/>
              <a:t>Inyectar </a:t>
            </a:r>
            <a:r>
              <a:rPr lang="es-ES" sz="2800" dirty="0"/>
              <a:t>la tensión de funcionamiento (tensión del barra) y la </a:t>
            </a:r>
            <a:r>
              <a:rPr lang="es-ES" sz="2800" dirty="0" smtClean="0"/>
              <a:t>tensión </a:t>
            </a:r>
            <a:r>
              <a:rPr lang="es-ES" sz="2800" dirty="0"/>
              <a:t>de entrada (tensión de línea</a:t>
            </a:r>
            <a:r>
              <a:rPr lang="es-ES" sz="2800" dirty="0" smtClean="0"/>
              <a:t>) en diferentes </a:t>
            </a:r>
            <a:r>
              <a:rPr lang="es-ES" sz="2800" dirty="0"/>
              <a:t>ángulos </a:t>
            </a:r>
            <a:r>
              <a:rPr lang="es-ES" sz="2800" dirty="0" smtClean="0"/>
              <a:t>de </a:t>
            </a:r>
            <a:r>
              <a:rPr lang="es-ES" sz="2800" dirty="0"/>
              <a:t>fase, luego verificar el valor de activación del ángulo de </a:t>
            </a:r>
            <a:r>
              <a:rPr lang="es-ES" sz="2800" dirty="0" smtClean="0"/>
              <a:t>fase </a:t>
            </a:r>
            <a:r>
              <a:rPr lang="es-ES" sz="2800" dirty="0"/>
              <a:t>como se muestra en Tabla 20.7.2</a:t>
            </a:r>
            <a:r>
              <a:rPr lang="es-ES" sz="2800" dirty="0" smtClean="0"/>
              <a:t>.</a:t>
            </a:r>
          </a:p>
          <a:p>
            <a:pPr algn="just"/>
            <a:r>
              <a:rPr lang="es-ES" sz="2800" dirty="0" smtClean="0"/>
              <a:t>Esto </a:t>
            </a:r>
            <a:r>
              <a:rPr lang="es-ES" sz="2800" dirty="0"/>
              <a:t>será a F fijo, lo que significa ΔF= 0. </a:t>
            </a:r>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b="1" dirty="0"/>
          </a:p>
          <a:p>
            <a:pPr algn="just"/>
            <a:r>
              <a:rPr lang="es-ES" sz="2800" b="1" dirty="0"/>
              <a:t>3. Pickup de frecuencia del diferencial</a:t>
            </a:r>
          </a:p>
          <a:p>
            <a:pPr algn="just"/>
            <a:r>
              <a:rPr lang="es-ES" sz="2800" dirty="0"/>
              <a:t>Inyectar V1 y V2 a </a:t>
            </a:r>
            <a:r>
              <a:rPr lang="es-ES" sz="2800" dirty="0" err="1"/>
              <a:t>Δɸ</a:t>
            </a:r>
            <a:r>
              <a:rPr lang="es-ES" sz="2800" dirty="0"/>
              <a:t>=10 grados fijo, luego Verificar el </a:t>
            </a:r>
            <a:r>
              <a:rPr lang="es-ES" sz="2800" dirty="0" smtClean="0"/>
              <a:t>ΔF</a:t>
            </a:r>
            <a:r>
              <a:rPr lang="es-ES" sz="2800" dirty="0"/>
              <a:t>= Ajuste de 20 </a:t>
            </a:r>
            <a:r>
              <a:rPr lang="es-ES" sz="2800" dirty="0" err="1"/>
              <a:t>mHZ</a:t>
            </a:r>
            <a:r>
              <a:rPr lang="es-ES" sz="2800" dirty="0"/>
              <a:t> y completar Tabla 20.7.3</a:t>
            </a:r>
            <a:r>
              <a:rPr lang="es-ES" sz="2800" dirty="0" smtClean="0"/>
              <a:t>.</a:t>
            </a:r>
          </a:p>
        </p:txBody>
      </p:sp>
      <p:pic>
        <p:nvPicPr>
          <p:cNvPr id="5" name="Imagen 4"/>
          <p:cNvPicPr>
            <a:picLocks noChangeAspect="1"/>
          </p:cNvPicPr>
          <p:nvPr/>
        </p:nvPicPr>
        <p:blipFill>
          <a:blip r:embed="rId2"/>
          <a:stretch>
            <a:fillRect/>
          </a:stretch>
        </p:blipFill>
        <p:spPr>
          <a:xfrm>
            <a:off x="11345678" y="1950426"/>
            <a:ext cx="8067737" cy="3746989"/>
          </a:xfrm>
          <a:prstGeom prst="rect">
            <a:avLst/>
          </a:prstGeom>
        </p:spPr>
      </p:pic>
      <p:pic>
        <p:nvPicPr>
          <p:cNvPr id="6" name="Imagen 5"/>
          <p:cNvPicPr>
            <a:picLocks noChangeAspect="1"/>
          </p:cNvPicPr>
          <p:nvPr/>
        </p:nvPicPr>
        <p:blipFill>
          <a:blip r:embed="rId3"/>
          <a:stretch>
            <a:fillRect/>
          </a:stretch>
        </p:blipFill>
        <p:spPr>
          <a:xfrm>
            <a:off x="6890910" y="6940062"/>
            <a:ext cx="8067737" cy="3704492"/>
          </a:xfrm>
          <a:prstGeom prst="rect">
            <a:avLst/>
          </a:prstGeom>
        </p:spPr>
      </p:pic>
      <p:pic>
        <p:nvPicPr>
          <p:cNvPr id="7" name="Imagen 6"/>
          <p:cNvPicPr>
            <a:picLocks noChangeAspect="1"/>
          </p:cNvPicPr>
          <p:nvPr/>
        </p:nvPicPr>
        <p:blipFill>
          <a:blip r:embed="rId4"/>
          <a:stretch>
            <a:fillRect/>
          </a:stretch>
        </p:blipFill>
        <p:spPr>
          <a:xfrm>
            <a:off x="15379546" y="10808677"/>
            <a:ext cx="8328790" cy="2719754"/>
          </a:xfrm>
          <a:prstGeom prst="rect">
            <a:avLst/>
          </a:prstGeom>
        </p:spPr>
      </p:pic>
    </p:spTree>
    <p:extLst>
      <p:ext uri="{BB962C8B-B14F-4D97-AF65-F5344CB8AC3E}">
        <p14:creationId xmlns:p14="http://schemas.microsoft.com/office/powerpoint/2010/main" val="61717300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590429" y="476414"/>
            <a:ext cx="23117907" cy="4401205"/>
          </a:xfrm>
          <a:prstGeom prst="rect">
            <a:avLst/>
          </a:prstGeom>
        </p:spPr>
        <p:txBody>
          <a:bodyPr wrap="square">
            <a:spAutoFit/>
          </a:bodyPr>
          <a:lstStyle/>
          <a:p>
            <a:pPr algn="just"/>
            <a:r>
              <a:rPr lang="es-ES" sz="2800" b="1" dirty="0" smtClean="0"/>
              <a:t>4</a:t>
            </a:r>
            <a:r>
              <a:rPr lang="es-ES" sz="2800" b="1" dirty="0"/>
              <a:t>. Prueba de tensión de bloqueo</a:t>
            </a:r>
          </a:p>
          <a:p>
            <a:pPr algn="just"/>
            <a:endParaRPr lang="es-ES" sz="2800" dirty="0" smtClean="0"/>
          </a:p>
          <a:p>
            <a:pPr algn="just"/>
            <a:r>
              <a:rPr lang="es-ES" sz="2800" dirty="0" smtClean="0"/>
              <a:t>Reduzca </a:t>
            </a:r>
            <a:r>
              <a:rPr lang="es-ES" sz="2800" dirty="0"/>
              <a:t>la tensión del barra y la tensión de línea al 45% </a:t>
            </a:r>
            <a:r>
              <a:rPr lang="es-ES" sz="2800" dirty="0" smtClean="0"/>
              <a:t>de </a:t>
            </a:r>
            <a:r>
              <a:rPr lang="es-ES" sz="2800" err="1" smtClean="0"/>
              <a:t>Vn</a:t>
            </a:r>
            <a:r>
              <a:rPr lang="es-ES" sz="2800" smtClean="0"/>
              <a:t> </a:t>
            </a:r>
            <a:r>
              <a:rPr lang="es-ES" sz="2800" smtClean="0">
                <a:sym typeface="Wingdings" panose="05000000000000000000" pitchFamily="2" charset="2"/>
              </a:rPr>
              <a:t> </a:t>
            </a:r>
            <a:r>
              <a:rPr lang="es-ES" sz="2800" dirty="0" smtClean="0"/>
              <a:t>28.575 </a:t>
            </a:r>
            <a:r>
              <a:rPr lang="es-ES" sz="2800" dirty="0"/>
              <a:t>V. Luego, verificar que el relé bloqueará </a:t>
            </a:r>
            <a:r>
              <a:rPr lang="es-ES" sz="2800" dirty="0" smtClean="0"/>
              <a:t>la operación </a:t>
            </a:r>
            <a:r>
              <a:rPr lang="es-ES" sz="2800" dirty="0"/>
              <a:t>a este </a:t>
            </a:r>
            <a:r>
              <a:rPr lang="es-ES" sz="2800" dirty="0" smtClean="0"/>
              <a:t>nivel de tensión </a:t>
            </a:r>
            <a:r>
              <a:rPr lang="es-ES" sz="2800" dirty="0"/>
              <a:t>e inferior, y que operará </a:t>
            </a:r>
            <a:r>
              <a:rPr lang="es-ES" sz="2800" dirty="0" smtClean="0"/>
              <a:t>por </a:t>
            </a:r>
            <a:r>
              <a:rPr lang="es-ES" sz="2800" dirty="0"/>
              <a:t>encima de esta tensión</a:t>
            </a:r>
            <a:r>
              <a:rPr lang="es-ES" sz="2800" dirty="0" smtClean="0"/>
              <a:t>.</a:t>
            </a:r>
          </a:p>
          <a:p>
            <a:pPr algn="just"/>
            <a:endParaRPr lang="es-ES" sz="2800" dirty="0"/>
          </a:p>
          <a:p>
            <a:pPr algn="just"/>
            <a:r>
              <a:rPr lang="es-ES" sz="2800" b="1" dirty="0"/>
              <a:t>5. Verificar </a:t>
            </a:r>
            <a:r>
              <a:rPr lang="es-ES" sz="2800" b="1" dirty="0" smtClean="0"/>
              <a:t>el monitor </a:t>
            </a:r>
            <a:r>
              <a:rPr lang="es-ES" sz="2800" b="1" dirty="0"/>
              <a:t>de tensión </a:t>
            </a:r>
            <a:r>
              <a:rPr lang="es-ES" sz="2800" b="1" dirty="0" smtClean="0"/>
              <a:t>viva y muerta de barra y tensión </a:t>
            </a:r>
            <a:r>
              <a:rPr lang="es-ES" sz="2800" b="1" dirty="0"/>
              <a:t>de </a:t>
            </a:r>
            <a:r>
              <a:rPr lang="es-ES" sz="2800" b="1" dirty="0" smtClean="0"/>
              <a:t>línea</a:t>
            </a:r>
          </a:p>
          <a:p>
            <a:pPr algn="just"/>
            <a:endParaRPr lang="es-ES" sz="2800" dirty="0"/>
          </a:p>
          <a:p>
            <a:pPr algn="just"/>
            <a:r>
              <a:rPr lang="es-ES" sz="2800" dirty="0" smtClean="0"/>
              <a:t>Esta </a:t>
            </a:r>
            <a:r>
              <a:rPr lang="es-ES" sz="2800" dirty="0"/>
              <a:t>función monitorea la tensión entrante y de </a:t>
            </a:r>
            <a:r>
              <a:rPr lang="es-ES" sz="2800" dirty="0" smtClean="0"/>
              <a:t>funcionamiento </a:t>
            </a:r>
            <a:r>
              <a:rPr lang="es-ES" sz="2800" dirty="0"/>
              <a:t>y considera la línea viva para tensiones </a:t>
            </a:r>
            <a:r>
              <a:rPr lang="es-ES" sz="2800" dirty="0" smtClean="0"/>
              <a:t>superiores </a:t>
            </a:r>
            <a:r>
              <a:rPr lang="es-ES" sz="2800" dirty="0"/>
              <a:t>al 55% </a:t>
            </a:r>
            <a:r>
              <a:rPr lang="es-ES" sz="2800" dirty="0" err="1"/>
              <a:t>Vn</a:t>
            </a:r>
            <a:r>
              <a:rPr lang="es-ES" sz="2800" dirty="0"/>
              <a:t> y considera la línea muerta para </a:t>
            </a:r>
          </a:p>
          <a:p>
            <a:pPr algn="just"/>
            <a:r>
              <a:rPr lang="es-ES" sz="2800" dirty="0"/>
              <a:t>tensiones inferiores al 25%Vn. Lo mismo se </a:t>
            </a:r>
            <a:r>
              <a:rPr lang="es-ES" sz="2800" dirty="0" smtClean="0"/>
              <a:t>aplica al monitor </a:t>
            </a:r>
            <a:r>
              <a:rPr lang="es-ES" sz="2800" dirty="0"/>
              <a:t>de tensión del barra. </a:t>
            </a:r>
            <a:r>
              <a:rPr lang="es-ES" sz="2800" dirty="0" smtClean="0"/>
              <a:t>Esta característica permite omitir </a:t>
            </a:r>
            <a:r>
              <a:rPr lang="es-ES" sz="2800" dirty="0"/>
              <a:t>la operación de sincronización para condiciones </a:t>
            </a:r>
            <a:r>
              <a:rPr lang="es-ES" sz="2800" dirty="0" smtClean="0"/>
              <a:t>muertas </a:t>
            </a:r>
            <a:r>
              <a:rPr lang="es-ES" sz="2800" dirty="0"/>
              <a:t>de la línea o el barra.</a:t>
            </a:r>
          </a:p>
        </p:txBody>
      </p:sp>
    </p:spTree>
    <p:extLst>
      <p:ext uri="{BB962C8B-B14F-4D97-AF65-F5344CB8AC3E}">
        <p14:creationId xmlns:p14="http://schemas.microsoft.com/office/powerpoint/2010/main" val="152637822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68924" y="294681"/>
            <a:ext cx="23000677" cy="13142059"/>
          </a:xfrm>
          <a:prstGeom prst="rect">
            <a:avLst/>
          </a:prstGeom>
        </p:spPr>
        <p:txBody>
          <a:bodyPr wrap="square">
            <a:spAutoFit/>
          </a:bodyPr>
          <a:lstStyle/>
          <a:p>
            <a:pPr algn="just"/>
            <a:r>
              <a:rPr lang="es-ES" sz="3600" b="1" dirty="0"/>
              <a:t>Subcapítulo </a:t>
            </a:r>
            <a:r>
              <a:rPr lang="es-ES" sz="3600" b="1" dirty="0" smtClean="0"/>
              <a:t>20.8 Prueba </a:t>
            </a:r>
            <a:r>
              <a:rPr lang="es-ES" sz="3600" b="1" dirty="0"/>
              <a:t>y puesta en </a:t>
            </a:r>
            <a:r>
              <a:rPr lang="es-ES" sz="3600" b="1" dirty="0" smtClean="0"/>
              <a:t>marcha de relés de fuera de sincronismo (</a:t>
            </a:r>
            <a:r>
              <a:rPr lang="es-ES" sz="3600" b="1" dirty="0" err="1" smtClean="0"/>
              <a:t>Out</a:t>
            </a:r>
            <a:r>
              <a:rPr lang="es-ES" sz="3600" b="1" dirty="0" smtClean="0"/>
              <a:t>-of-</a:t>
            </a:r>
            <a:r>
              <a:rPr lang="es-ES" sz="3600" b="1" dirty="0" err="1" smtClean="0"/>
              <a:t>Step</a:t>
            </a:r>
            <a:r>
              <a:rPr lang="es-ES" sz="3600" b="1" dirty="0" smtClean="0"/>
              <a:t> Protección</a:t>
            </a:r>
            <a:r>
              <a:rPr lang="es-ES" sz="3600" b="1" dirty="0"/>
              <a:t>)</a:t>
            </a:r>
          </a:p>
          <a:p>
            <a:pPr algn="just"/>
            <a:r>
              <a:rPr lang="es-ES" sz="2800" b="1" dirty="0" smtClean="0"/>
              <a:t>20.8.1 INTRODUCCIÓN</a:t>
            </a:r>
          </a:p>
          <a:p>
            <a:pPr algn="just"/>
            <a:endParaRPr lang="es-ES" sz="2800" b="1" dirty="0"/>
          </a:p>
          <a:p>
            <a:pPr algn="just"/>
            <a:r>
              <a:rPr lang="es-ES" sz="2800" dirty="0"/>
              <a:t>Este relé utiliza </a:t>
            </a:r>
            <a:r>
              <a:rPr lang="es-ES" sz="2800" dirty="0" smtClean="0"/>
              <a:t>una característica de </a:t>
            </a:r>
            <a:r>
              <a:rPr lang="es-ES" sz="2800" dirty="0"/>
              <a:t>relé de </a:t>
            </a:r>
            <a:r>
              <a:rPr lang="es-ES" sz="2800" dirty="0" smtClean="0"/>
              <a:t>ohmios para detectar </a:t>
            </a:r>
            <a:r>
              <a:rPr lang="es-ES" sz="2800" dirty="0"/>
              <a:t>la condición de </a:t>
            </a:r>
            <a:r>
              <a:rPr lang="es-ES" sz="2800" dirty="0" smtClean="0"/>
              <a:t>oscilación de potencia y para disparar </a:t>
            </a:r>
            <a:r>
              <a:rPr lang="es-ES" sz="2800" dirty="0"/>
              <a:t>el sistema y aislarlo en ciertos puntos (esquema de </a:t>
            </a:r>
            <a:r>
              <a:rPr lang="es-ES" sz="2800" dirty="0" smtClean="0"/>
              <a:t>disparo </a:t>
            </a:r>
            <a:r>
              <a:rPr lang="es-ES" sz="2800" dirty="0"/>
              <a:t>fuera de sincronismo) (ver Figura 20.8.1</a:t>
            </a:r>
            <a:r>
              <a:rPr lang="es-ES" sz="2800" dirty="0" smtClean="0"/>
              <a:t>).</a:t>
            </a:r>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ctr"/>
            <a:r>
              <a:rPr lang="es-ES" sz="2800" b="1" dirty="0" smtClean="0"/>
              <a:t>FIGURA 20.8.1 Locus de oscilación de potencia en un diagrama </a:t>
            </a:r>
            <a:r>
              <a:rPr lang="es-ES" sz="2800" b="1" dirty="0"/>
              <a:t>de impedancia RX</a:t>
            </a:r>
            <a:r>
              <a:rPr lang="es-ES" sz="2800" b="1" dirty="0" smtClean="0"/>
              <a:t>.</a:t>
            </a:r>
          </a:p>
          <a:p>
            <a:pPr algn="just"/>
            <a:r>
              <a:rPr lang="es-ES" sz="2800" dirty="0" smtClean="0"/>
              <a:t>Cuando </a:t>
            </a:r>
            <a:r>
              <a:rPr lang="es-ES" sz="2800" dirty="0"/>
              <a:t>la impedancia pasa </a:t>
            </a:r>
            <a:r>
              <a:rPr lang="es-ES" sz="2800" dirty="0" smtClean="0"/>
              <a:t>de la </a:t>
            </a:r>
            <a:r>
              <a:rPr lang="es-ES" sz="2800" dirty="0"/>
              <a:t>zona A </a:t>
            </a:r>
            <a:r>
              <a:rPr lang="es-ES" sz="2800" dirty="0" err="1"/>
              <a:t>a</a:t>
            </a:r>
            <a:r>
              <a:rPr lang="es-ES" sz="2800" dirty="0"/>
              <a:t> la zona B a la </a:t>
            </a:r>
            <a:r>
              <a:rPr lang="es-ES" sz="2800" dirty="0" smtClean="0"/>
              <a:t>zona </a:t>
            </a:r>
            <a:r>
              <a:rPr lang="es-ES" sz="2800" dirty="0"/>
              <a:t>C, esto se considera un cambio de potencia y se </a:t>
            </a:r>
            <a:r>
              <a:rPr lang="es-ES" sz="2800" dirty="0" smtClean="0"/>
              <a:t>producirá </a:t>
            </a:r>
            <a:r>
              <a:rPr lang="es-ES" sz="2800" dirty="0"/>
              <a:t>un disparo.</a:t>
            </a:r>
          </a:p>
          <a:p>
            <a:pPr algn="just"/>
            <a:r>
              <a:rPr lang="es-ES" sz="2800" dirty="0"/>
              <a:t>Sin embargo, cuando la impedancia pasa de la zona A </a:t>
            </a:r>
            <a:r>
              <a:rPr lang="es-ES" sz="2800" dirty="0" err="1"/>
              <a:t>a</a:t>
            </a:r>
            <a:r>
              <a:rPr lang="es-ES" sz="2800" dirty="0"/>
              <a:t> la </a:t>
            </a:r>
            <a:r>
              <a:rPr lang="es-ES" sz="2800" dirty="0" smtClean="0"/>
              <a:t>zona </a:t>
            </a:r>
            <a:r>
              <a:rPr lang="es-ES" sz="2800" dirty="0"/>
              <a:t>B solamente o de la zona C a la zona B solamente, esto </a:t>
            </a:r>
            <a:r>
              <a:rPr lang="es-ES" sz="2800" dirty="0" smtClean="0"/>
              <a:t>se considera una </a:t>
            </a:r>
            <a:r>
              <a:rPr lang="es-ES" sz="2800" dirty="0"/>
              <a:t>falla externa </a:t>
            </a:r>
            <a:r>
              <a:rPr lang="es-ES" sz="2800" dirty="0" smtClean="0"/>
              <a:t>y no </a:t>
            </a:r>
            <a:r>
              <a:rPr lang="es-ES" sz="2800" dirty="0"/>
              <a:t>se producirá ningún </a:t>
            </a:r>
            <a:r>
              <a:rPr lang="es-ES" sz="2800" dirty="0" smtClean="0"/>
              <a:t>disparo.</a:t>
            </a:r>
          </a:p>
        </p:txBody>
      </p:sp>
      <p:pic>
        <p:nvPicPr>
          <p:cNvPr id="3" name="Imagen 2"/>
          <p:cNvPicPr>
            <a:picLocks noChangeAspect="1"/>
          </p:cNvPicPr>
          <p:nvPr/>
        </p:nvPicPr>
        <p:blipFill>
          <a:blip r:embed="rId2"/>
          <a:stretch>
            <a:fillRect/>
          </a:stretch>
        </p:blipFill>
        <p:spPr>
          <a:xfrm>
            <a:off x="7033846" y="2921977"/>
            <a:ext cx="10081846" cy="8566638"/>
          </a:xfrm>
          <a:prstGeom prst="rect">
            <a:avLst/>
          </a:prstGeom>
        </p:spPr>
      </p:pic>
    </p:spTree>
    <p:extLst>
      <p:ext uri="{BB962C8B-B14F-4D97-AF65-F5344CB8AC3E}">
        <p14:creationId xmlns:p14="http://schemas.microsoft.com/office/powerpoint/2010/main" val="190358415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68924" y="294681"/>
            <a:ext cx="23000677" cy="13018949"/>
          </a:xfrm>
          <a:prstGeom prst="rect">
            <a:avLst/>
          </a:prstGeom>
        </p:spPr>
        <p:txBody>
          <a:bodyPr wrap="square">
            <a:spAutoFit/>
          </a:bodyPr>
          <a:lstStyle/>
          <a:p>
            <a:pPr algn="just"/>
            <a:r>
              <a:rPr lang="es-ES" sz="2800" b="1" dirty="0" smtClean="0"/>
              <a:t>20.8.2 CONEXIÓN </a:t>
            </a:r>
            <a:r>
              <a:rPr lang="es-ES" sz="2800" b="1" dirty="0"/>
              <a:t>DE </a:t>
            </a:r>
            <a:r>
              <a:rPr lang="es-ES" sz="2800" b="1" dirty="0" smtClean="0"/>
              <a:t>RELÉ</a:t>
            </a:r>
          </a:p>
          <a:p>
            <a:pPr algn="just"/>
            <a:r>
              <a:rPr lang="es-ES" sz="2800" dirty="0" smtClean="0"/>
              <a:t>Ver </a:t>
            </a:r>
            <a:r>
              <a:rPr lang="es-ES" sz="2800" dirty="0"/>
              <a:t>lo siguiente (Figura 20.8.2), para conexiones de prueba </a:t>
            </a:r>
            <a:r>
              <a:rPr lang="es-ES" sz="2800" dirty="0" smtClean="0"/>
              <a:t>de </a:t>
            </a:r>
            <a:r>
              <a:rPr lang="es-ES" sz="2800" dirty="0"/>
              <a:t>relé </a:t>
            </a:r>
            <a:r>
              <a:rPr lang="es-ES" sz="2800" dirty="0" smtClean="0"/>
              <a:t>desfasadas</a:t>
            </a:r>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a:p>
          <a:p>
            <a:pPr algn="ctr"/>
            <a:r>
              <a:rPr lang="es-ES" sz="2800" b="1" dirty="0"/>
              <a:t>FIGURA </a:t>
            </a:r>
            <a:r>
              <a:rPr lang="es-ES" sz="2800" b="1" dirty="0" smtClean="0"/>
              <a:t>20.8.2 Conexiones de prueba de relé desfasadas</a:t>
            </a:r>
            <a:r>
              <a:rPr lang="es-ES" sz="2800" b="1" dirty="0"/>
              <a:t>. </a:t>
            </a:r>
            <a:endParaRPr lang="es-ES" sz="2800" b="1" dirty="0" smtClean="0"/>
          </a:p>
          <a:p>
            <a:pPr algn="just"/>
            <a:endParaRPr lang="es-ES" sz="2800" b="1" dirty="0"/>
          </a:p>
          <a:p>
            <a:pPr algn="just"/>
            <a:r>
              <a:rPr lang="es-ES" sz="2800" b="1" dirty="0" smtClean="0"/>
              <a:t>20.8.3 PROCEDIMIENTO </a:t>
            </a:r>
            <a:r>
              <a:rPr lang="es-ES" sz="2800" b="1" dirty="0"/>
              <a:t>DE PRUEBA</a:t>
            </a:r>
          </a:p>
          <a:p>
            <a:pPr algn="just"/>
            <a:r>
              <a:rPr lang="es-ES" sz="2800" dirty="0"/>
              <a:t>Al inyectar una corriente fija de 1 o 2 A, el valor de la tensión </a:t>
            </a:r>
            <a:r>
              <a:rPr lang="es-ES" sz="2800" dirty="0" smtClean="0"/>
              <a:t>inyectado se cambia para simular las siguientes condiciones y </a:t>
            </a:r>
            <a:r>
              <a:rPr lang="es-ES" sz="2800" dirty="0"/>
              <a:t>la respuesta del relé se verifica de la siguiente manera</a:t>
            </a:r>
            <a:r>
              <a:rPr lang="es-ES" sz="2800" dirty="0" smtClean="0"/>
              <a:t>:</a:t>
            </a:r>
          </a:p>
          <a:p>
            <a:pPr algn="just"/>
            <a:endParaRPr lang="es-ES" sz="2800" dirty="0"/>
          </a:p>
          <a:p>
            <a:pPr algn="just"/>
            <a:r>
              <a:rPr lang="es-ES" sz="2800" dirty="0"/>
              <a:t>La impedancia pasa de </a:t>
            </a:r>
            <a:r>
              <a:rPr lang="es-ES" sz="2800" dirty="0" smtClean="0"/>
              <a:t>ZA </a:t>
            </a:r>
            <a:r>
              <a:rPr lang="es-ES" sz="2800" dirty="0" smtClean="0">
                <a:sym typeface="Wingdings" panose="05000000000000000000" pitchFamily="2" charset="2"/>
              </a:rPr>
              <a:t> </a:t>
            </a:r>
            <a:r>
              <a:rPr lang="es-ES" sz="2800" dirty="0" smtClean="0"/>
              <a:t>ZB </a:t>
            </a:r>
            <a:r>
              <a:rPr lang="es-ES" sz="2800" dirty="0" smtClean="0">
                <a:sym typeface="Wingdings" panose="05000000000000000000" pitchFamily="2" charset="2"/>
              </a:rPr>
              <a:t></a:t>
            </a:r>
            <a:r>
              <a:rPr lang="es-ES" sz="2800" dirty="0" smtClean="0"/>
              <a:t>ZC </a:t>
            </a:r>
            <a:r>
              <a:rPr lang="es-ES" sz="2800" dirty="0" smtClean="0">
                <a:sym typeface="Wingdings" panose="05000000000000000000" pitchFamily="2" charset="2"/>
              </a:rPr>
              <a:t> </a:t>
            </a:r>
            <a:r>
              <a:rPr lang="es-ES" sz="2800" dirty="0" smtClean="0"/>
              <a:t>actuación</a:t>
            </a:r>
            <a:r>
              <a:rPr lang="es-ES" sz="2800" dirty="0"/>
              <a:t>; </a:t>
            </a:r>
          </a:p>
          <a:p>
            <a:pPr algn="just"/>
            <a:r>
              <a:rPr lang="es-ES" sz="2800" dirty="0"/>
              <a:t>La impedancia pasa de </a:t>
            </a:r>
            <a:r>
              <a:rPr lang="es-ES" sz="2800" dirty="0" smtClean="0"/>
              <a:t>ZC </a:t>
            </a:r>
            <a:r>
              <a:rPr lang="es-ES" sz="2800" dirty="0" smtClean="0">
                <a:sym typeface="Wingdings" panose="05000000000000000000" pitchFamily="2" charset="2"/>
              </a:rPr>
              <a:t> </a:t>
            </a:r>
            <a:r>
              <a:rPr lang="es-ES" sz="2800" dirty="0" smtClean="0"/>
              <a:t>ZB </a:t>
            </a:r>
            <a:r>
              <a:rPr lang="es-ES" sz="2800" dirty="0" smtClean="0">
                <a:sym typeface="Wingdings" panose="05000000000000000000" pitchFamily="2" charset="2"/>
              </a:rPr>
              <a:t> Z</a:t>
            </a:r>
            <a:r>
              <a:rPr lang="es-ES" sz="2800" dirty="0" smtClean="0"/>
              <a:t>A </a:t>
            </a:r>
            <a:r>
              <a:rPr lang="es-ES" sz="2800" dirty="0" smtClean="0">
                <a:sym typeface="Wingdings" panose="05000000000000000000" pitchFamily="2" charset="2"/>
              </a:rPr>
              <a:t> </a:t>
            </a:r>
            <a:r>
              <a:rPr lang="es-ES" sz="2800" dirty="0" smtClean="0"/>
              <a:t>actuación</a:t>
            </a:r>
            <a:r>
              <a:rPr lang="es-ES" sz="2800" dirty="0"/>
              <a:t>; </a:t>
            </a:r>
          </a:p>
          <a:p>
            <a:pPr algn="just"/>
            <a:r>
              <a:rPr lang="es-ES" sz="2800" dirty="0"/>
              <a:t>La impedancia pasa de </a:t>
            </a:r>
            <a:r>
              <a:rPr lang="es-ES" sz="2800" dirty="0" smtClean="0"/>
              <a:t>ZA </a:t>
            </a:r>
            <a:r>
              <a:rPr lang="es-ES" sz="2800" dirty="0" smtClean="0">
                <a:sym typeface="Wingdings" panose="05000000000000000000" pitchFamily="2" charset="2"/>
              </a:rPr>
              <a:t> </a:t>
            </a:r>
            <a:r>
              <a:rPr lang="es-ES" sz="2800" dirty="0" smtClean="0"/>
              <a:t>ZB </a:t>
            </a:r>
            <a:r>
              <a:rPr lang="es-ES" sz="2800" dirty="0" smtClean="0">
                <a:sym typeface="Wingdings" panose="05000000000000000000" pitchFamily="2" charset="2"/>
              </a:rPr>
              <a:t> </a:t>
            </a:r>
            <a:r>
              <a:rPr lang="es-ES" sz="2800" dirty="0" smtClean="0"/>
              <a:t>no actuación</a:t>
            </a:r>
            <a:r>
              <a:rPr lang="es-ES" sz="2800" dirty="0"/>
              <a:t>; </a:t>
            </a:r>
          </a:p>
          <a:p>
            <a:pPr algn="just"/>
            <a:r>
              <a:rPr lang="es-ES" sz="2800" dirty="0"/>
              <a:t>La impedancia pasa de </a:t>
            </a:r>
            <a:r>
              <a:rPr lang="es-ES" sz="2800" dirty="0" smtClean="0"/>
              <a:t>ZC </a:t>
            </a:r>
            <a:r>
              <a:rPr lang="es-ES" sz="2800" dirty="0" smtClean="0">
                <a:sym typeface="Wingdings" panose="05000000000000000000" pitchFamily="2" charset="2"/>
              </a:rPr>
              <a:t> </a:t>
            </a:r>
            <a:r>
              <a:rPr lang="es-ES" sz="2800" dirty="0" smtClean="0"/>
              <a:t>ZB </a:t>
            </a:r>
            <a:r>
              <a:rPr lang="es-ES" sz="2800" dirty="0" smtClean="0">
                <a:sym typeface="Wingdings" panose="05000000000000000000" pitchFamily="2" charset="2"/>
              </a:rPr>
              <a:t> </a:t>
            </a:r>
            <a:r>
              <a:rPr lang="es-ES" sz="2800" dirty="0" smtClean="0"/>
              <a:t>no </a:t>
            </a:r>
            <a:r>
              <a:rPr lang="es-ES" sz="2800" dirty="0"/>
              <a:t>actuación.</a:t>
            </a:r>
          </a:p>
        </p:txBody>
      </p:sp>
      <p:pic>
        <p:nvPicPr>
          <p:cNvPr id="4" name="Imagen 3"/>
          <p:cNvPicPr>
            <a:picLocks noChangeAspect="1"/>
          </p:cNvPicPr>
          <p:nvPr/>
        </p:nvPicPr>
        <p:blipFill>
          <a:blip r:embed="rId2"/>
          <a:stretch>
            <a:fillRect/>
          </a:stretch>
        </p:blipFill>
        <p:spPr>
          <a:xfrm>
            <a:off x="7033846" y="1455126"/>
            <a:ext cx="10128739" cy="7360627"/>
          </a:xfrm>
          <a:prstGeom prst="rect">
            <a:avLst/>
          </a:prstGeom>
        </p:spPr>
      </p:pic>
    </p:spTree>
    <p:extLst>
      <p:ext uri="{BB962C8B-B14F-4D97-AF65-F5344CB8AC3E}">
        <p14:creationId xmlns:p14="http://schemas.microsoft.com/office/powerpoint/2010/main" val="3034890949"/>
      </p:ext>
    </p:extLst>
  </p:cSld>
  <p:clrMapOvr>
    <a:masterClrMapping/>
  </p:clrMapOvr>
</p:sld>
</file>

<file path=ppt/theme/theme1.xml><?xml version="1.0" encoding="utf-8"?>
<a:theme xmlns:a="http://schemas.openxmlformats.org/drawingml/2006/main" name="Tema de Office">
  <a:themeElements>
    <a:clrScheme name="Tema de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2000</TotalTime>
  <Words>8038</Words>
  <Application>Microsoft Office PowerPoint</Application>
  <PresentationFormat>Personalizado</PresentationFormat>
  <Paragraphs>919</Paragraphs>
  <Slides>36</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36</vt:i4>
      </vt:variant>
    </vt:vector>
  </HeadingPairs>
  <TitlesOfParts>
    <vt:vector size="41" baseType="lpstr">
      <vt:lpstr>Arial</vt:lpstr>
      <vt:lpstr>Calibri</vt:lpstr>
      <vt:lpstr>Calibri Light</vt:lpstr>
      <vt:lpstr>Wingdings</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Marita</dc:creator>
  <cp:lastModifiedBy>Marita</cp:lastModifiedBy>
  <cp:revision>184</cp:revision>
  <dcterms:created xsi:type="dcterms:W3CDTF">2023-02-21T03:10:53Z</dcterms:created>
  <dcterms:modified xsi:type="dcterms:W3CDTF">2023-04-10T03:39:23Z</dcterms:modified>
</cp:coreProperties>
</file>